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0" r:id="rId3"/>
    <p:sldId id="271" r:id="rId4"/>
    <p:sldId id="267" r:id="rId5"/>
    <p:sldId id="262" r:id="rId6"/>
    <p:sldId id="269" r:id="rId7"/>
    <p:sldId id="266" r:id="rId8"/>
    <p:sldId id="272" r:id="rId9"/>
    <p:sldId id="270" r:id="rId1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6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80535" autoAdjust="0"/>
  </p:normalViewPr>
  <p:slideViewPr>
    <p:cSldViewPr snapToGrid="0">
      <p:cViewPr varScale="1">
        <p:scale>
          <a:sx n="88" d="100"/>
          <a:sy n="88" d="100"/>
        </p:scale>
        <p:origin x="-100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943F7ABD-21DC-40E9-8003-5C3D227B4DE5}" type="datetimeFigureOut">
              <a:rPr lang="en-US" smtClean="0"/>
              <a:t>4/4/2012</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7D418C1-3BED-4C76-8080-F829D1CFA3FE}" type="slidenum">
              <a:rPr lang="en-US" smtClean="0"/>
              <a:t>‹#›</a:t>
            </a:fld>
            <a:endParaRPr lang="en-US" dirty="0"/>
          </a:p>
        </p:txBody>
      </p:sp>
    </p:spTree>
    <p:extLst>
      <p:ext uri="{BB962C8B-B14F-4D97-AF65-F5344CB8AC3E}">
        <p14:creationId xmlns:p14="http://schemas.microsoft.com/office/powerpoint/2010/main" val="331331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MetaMap identifies</a:t>
            </a:r>
            <a:r>
              <a:rPr lang="en-US" baseline="0" dirty="0" smtClean="0"/>
              <a:t> </a:t>
            </a:r>
            <a:r>
              <a:rPr lang="en-US" dirty="0" smtClean="0"/>
              <a:t>UMLS </a:t>
            </a:r>
            <a:r>
              <a:rPr lang="en-US" dirty="0" err="1" smtClean="0"/>
              <a:t>Metathesaurus</a:t>
            </a:r>
            <a:r>
              <a:rPr lang="en-US" baseline="0" dirty="0" smtClean="0"/>
              <a:t> concepts – Steve </a:t>
            </a:r>
            <a:r>
              <a:rPr lang="en-US" baseline="0" dirty="0" err="1" smtClean="0"/>
              <a:t>Emrick</a:t>
            </a:r>
            <a:r>
              <a:rPr lang="en-US" baseline="0" dirty="0" smtClean="0"/>
              <a:t> discussed earlier</a:t>
            </a:r>
          </a:p>
          <a:p>
            <a:endParaRPr lang="en-US" dirty="0"/>
          </a:p>
        </p:txBody>
      </p:sp>
      <p:sp>
        <p:nvSpPr>
          <p:cNvPr id="4" name="Slide Number Placeholder 3"/>
          <p:cNvSpPr>
            <a:spLocks noGrp="1"/>
          </p:cNvSpPr>
          <p:nvPr>
            <p:ph type="sldNum" sz="quarter" idx="10"/>
          </p:nvPr>
        </p:nvSpPr>
        <p:spPr/>
        <p:txBody>
          <a:bodyPr/>
          <a:lstStyle/>
          <a:p>
            <a:fld id="{F7D418C1-3BED-4C76-8080-F829D1CFA3FE}" type="slidenum">
              <a:rPr lang="en-US" smtClean="0"/>
              <a:t>2</a:t>
            </a:fld>
            <a:endParaRPr lang="en-US" dirty="0"/>
          </a:p>
        </p:txBody>
      </p:sp>
    </p:spTree>
    <p:extLst>
      <p:ext uri="{BB962C8B-B14F-4D97-AF65-F5344CB8AC3E}">
        <p14:creationId xmlns:p14="http://schemas.microsoft.com/office/powerpoint/2010/main" val="138208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418C1-3BED-4C76-8080-F829D1CFA3FE}" type="slidenum">
              <a:rPr lang="en-US" smtClean="0"/>
              <a:t>3</a:t>
            </a:fld>
            <a:endParaRPr lang="en-US" dirty="0"/>
          </a:p>
        </p:txBody>
      </p:sp>
    </p:spTree>
    <p:extLst>
      <p:ext uri="{BB962C8B-B14F-4D97-AF65-F5344CB8AC3E}">
        <p14:creationId xmlns:p14="http://schemas.microsoft.com/office/powerpoint/2010/main" val="382052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programming in something other then Java, the API is easy to integrate into </a:t>
            </a:r>
            <a:r>
              <a:rPr lang="en-US" baseline="0" dirty="0" smtClean="0"/>
              <a:t>your processing stream using one of our provided example programs.</a:t>
            </a:r>
            <a:endParaRPr lang="en-US" dirty="0" smtClean="0"/>
          </a:p>
        </p:txBody>
      </p:sp>
      <p:sp>
        <p:nvSpPr>
          <p:cNvPr id="4" name="Slide Number Placeholder 3"/>
          <p:cNvSpPr>
            <a:spLocks noGrp="1"/>
          </p:cNvSpPr>
          <p:nvPr>
            <p:ph type="sldNum" sz="quarter" idx="10"/>
          </p:nvPr>
        </p:nvSpPr>
        <p:spPr/>
        <p:txBody>
          <a:bodyPr/>
          <a:lstStyle/>
          <a:p>
            <a:fld id="{F7D418C1-3BED-4C76-8080-F829D1CFA3FE}" type="slidenum">
              <a:rPr lang="en-US" smtClean="0"/>
              <a:t>4</a:t>
            </a:fld>
            <a:endParaRPr lang="en-US" dirty="0"/>
          </a:p>
        </p:txBody>
      </p:sp>
    </p:spTree>
    <p:extLst>
      <p:ext uri="{BB962C8B-B14F-4D97-AF65-F5344CB8AC3E}">
        <p14:creationId xmlns:p14="http://schemas.microsoft.com/office/powerpoint/2010/main" val="115048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 text you would like to have processed</a:t>
            </a:r>
            <a:endParaRPr lang="en-US" dirty="0" smtClean="0"/>
          </a:p>
          <a:p>
            <a:r>
              <a:rPr lang="en-US" dirty="0" smtClean="0"/>
              <a:t>Set </a:t>
            </a:r>
            <a:r>
              <a:rPr lang="en-US" dirty="0" smtClean="0"/>
              <a:t>options just</a:t>
            </a:r>
            <a:r>
              <a:rPr lang="en-US" baseline="0" dirty="0" smtClean="0"/>
              <a:t> like on Interactive web </a:t>
            </a:r>
            <a:r>
              <a:rPr lang="en-US" baseline="0" dirty="0" smtClean="0"/>
              <a:t>page</a:t>
            </a:r>
          </a:p>
          <a:p>
            <a:endParaRPr lang="en-US" baseline="0" dirty="0" smtClean="0"/>
          </a:p>
        </p:txBody>
      </p:sp>
      <p:sp>
        <p:nvSpPr>
          <p:cNvPr id="4" name="Slide Number Placeholder 3"/>
          <p:cNvSpPr>
            <a:spLocks noGrp="1"/>
          </p:cNvSpPr>
          <p:nvPr>
            <p:ph type="sldNum" sz="quarter" idx="10"/>
          </p:nvPr>
        </p:nvSpPr>
        <p:spPr/>
        <p:txBody>
          <a:bodyPr/>
          <a:lstStyle/>
          <a:p>
            <a:fld id="{F7D418C1-3BED-4C76-8080-F829D1CFA3FE}" type="slidenum">
              <a:rPr lang="en-US" smtClean="0"/>
              <a:t>5</a:t>
            </a:fld>
            <a:endParaRPr lang="en-US" dirty="0"/>
          </a:p>
        </p:txBody>
      </p:sp>
    </p:spTree>
    <p:extLst>
      <p:ext uri="{BB962C8B-B14F-4D97-AF65-F5344CB8AC3E}">
        <p14:creationId xmlns:p14="http://schemas.microsoft.com/office/powerpoint/2010/main" val="1748616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MetaMapped</a:t>
            </a:r>
            <a:r>
              <a:rPr lang="en-US" baseline="0" dirty="0" smtClean="0"/>
              <a:t> </a:t>
            </a:r>
            <a:r>
              <a:rPr lang="en-US" dirty="0" smtClean="0"/>
              <a:t>MEDLINE database 21 million records in 8 days</a:t>
            </a:r>
            <a:endParaRPr lang="en-US" dirty="0"/>
          </a:p>
          <a:p>
            <a:r>
              <a:rPr lang="en-US" dirty="0" smtClean="0"/>
              <a:t>No</a:t>
            </a:r>
            <a:r>
              <a:rPr lang="en-US" baseline="0" dirty="0" smtClean="0"/>
              <a:t> https facility for the </a:t>
            </a:r>
            <a:r>
              <a:rPr lang="en-US" baseline="0" dirty="0" smtClean="0"/>
              <a:t>API</a:t>
            </a:r>
          </a:p>
          <a:p>
            <a:r>
              <a:rPr lang="en-US" baseline="0" dirty="0" smtClean="0"/>
              <a:t>Simply change one line changing “</a:t>
            </a:r>
            <a:r>
              <a:rPr lang="en-US" baseline="0" dirty="0" err="1" smtClean="0"/>
              <a:t>APIText</a:t>
            </a:r>
            <a:r>
              <a:rPr lang="en-US" baseline="0" dirty="0" smtClean="0"/>
              <a:t>” to “</a:t>
            </a:r>
            <a:r>
              <a:rPr lang="en-US" baseline="0" dirty="0" err="1" smtClean="0"/>
              <a:t>Upload_File</a:t>
            </a:r>
            <a:r>
              <a:rPr lang="en-US" baseline="0" dirty="0" smtClean="0"/>
              <a:t>” and provide a file of items to be processed.</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7D418C1-3BED-4C76-8080-F829D1CFA3FE}" type="slidenum">
              <a:rPr lang="en-US" smtClean="0"/>
              <a:t>6</a:t>
            </a:fld>
            <a:endParaRPr lang="en-US" dirty="0"/>
          </a:p>
        </p:txBody>
      </p:sp>
    </p:spTree>
    <p:extLst>
      <p:ext uri="{BB962C8B-B14F-4D97-AF65-F5344CB8AC3E}">
        <p14:creationId xmlns:p14="http://schemas.microsoft.com/office/powerpoint/2010/main" val="369259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a:t>
            </a:r>
            <a:r>
              <a:rPr lang="en-US" baseline="0" dirty="0" smtClean="0"/>
              <a:t> for specific things in literature or clinical data – for example, drugs, diseases, genes, etc.</a:t>
            </a:r>
          </a:p>
          <a:p>
            <a:endParaRPr lang="en-US" dirty="0" smtClean="0"/>
          </a:p>
          <a:p>
            <a:r>
              <a:rPr lang="en-US" dirty="0" smtClean="0"/>
              <a:t>Providing indexing recommendations to indexers, catalogers, and HMD </a:t>
            </a:r>
            <a:r>
              <a:rPr lang="en-US" dirty="0" smtClean="0"/>
              <a:t>personnel here at the U.S.</a:t>
            </a:r>
            <a:r>
              <a:rPr lang="en-US" baseline="0" dirty="0" smtClean="0"/>
              <a:t> </a:t>
            </a:r>
            <a:r>
              <a:rPr lang="en-US" dirty="0" smtClean="0"/>
              <a:t>National</a:t>
            </a:r>
            <a:r>
              <a:rPr lang="en-US" baseline="0" dirty="0" smtClean="0"/>
              <a:t> Library of Medicine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example, Swanson was able to identify a connection between magnesium deficiency and migraines in the literature that had not been identified before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Marc </a:t>
            </a:r>
            <a:r>
              <a:rPr lang="en-US" dirty="0" err="1" smtClean="0"/>
              <a:t>Weeber</a:t>
            </a:r>
            <a:r>
              <a:rPr lang="en-US" dirty="0" smtClean="0"/>
              <a:t>,</a:t>
            </a:r>
            <a:r>
              <a:rPr lang="en-US" baseline="0" dirty="0" smtClean="0"/>
              <a:t> </a:t>
            </a:r>
            <a:r>
              <a:rPr lang="en-US" baseline="0" dirty="0" err="1" smtClean="0"/>
              <a:t>Padmini</a:t>
            </a:r>
            <a:r>
              <a:rPr lang="en-US" baseline="0" dirty="0" smtClean="0"/>
              <a:t> </a:t>
            </a:r>
            <a:r>
              <a:rPr lang="en-US" baseline="0" dirty="0" err="1" smtClean="0"/>
              <a:t>Srinivasan</a:t>
            </a:r>
            <a:r>
              <a:rPr lang="en-US" baseline="0" dirty="0" smtClean="0"/>
              <a:t>, and </a:t>
            </a:r>
            <a:r>
              <a:rPr lang="en-US" baseline="0" dirty="0" err="1" smtClean="0"/>
              <a:t>Dimitar</a:t>
            </a:r>
            <a:r>
              <a:rPr lang="en-US" baseline="0" dirty="0" smtClean="0"/>
              <a:t> </a:t>
            </a:r>
            <a:r>
              <a:rPr lang="en-US" baseline="0" dirty="0" err="1" smtClean="0"/>
              <a:t>Hristovski</a:t>
            </a:r>
            <a:r>
              <a:rPr lang="en-US" baseline="0" dirty="0" smtClean="0"/>
              <a:t> have use </a:t>
            </a:r>
            <a:r>
              <a:rPr lang="en-US" baseline="0" dirty="0" err="1" smtClean="0"/>
              <a:t>MetaMap</a:t>
            </a:r>
            <a:r>
              <a:rPr lang="en-US" baseline="0" dirty="0" smtClean="0"/>
              <a:t> for LBD.</a:t>
            </a:r>
            <a:endParaRPr lang="en-US" dirty="0" smtClean="0"/>
          </a:p>
        </p:txBody>
      </p:sp>
      <p:sp>
        <p:nvSpPr>
          <p:cNvPr id="4" name="Slide Number Placeholder 3"/>
          <p:cNvSpPr>
            <a:spLocks noGrp="1"/>
          </p:cNvSpPr>
          <p:nvPr>
            <p:ph type="sldNum" sz="quarter" idx="10"/>
          </p:nvPr>
        </p:nvSpPr>
        <p:spPr/>
        <p:txBody>
          <a:bodyPr/>
          <a:lstStyle/>
          <a:p>
            <a:fld id="{F7D418C1-3BED-4C76-8080-F829D1CFA3FE}" type="slidenum">
              <a:rPr lang="en-US" smtClean="0"/>
              <a:t>7</a:t>
            </a:fld>
            <a:endParaRPr lang="en-US" dirty="0"/>
          </a:p>
        </p:txBody>
      </p:sp>
    </p:spTree>
    <p:extLst>
      <p:ext uri="{BB962C8B-B14F-4D97-AF65-F5344CB8AC3E}">
        <p14:creationId xmlns:p14="http://schemas.microsoft.com/office/powerpoint/2010/main" val="99298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complete example programs make it easy to</a:t>
            </a:r>
            <a:r>
              <a:rPr lang="en-US" baseline="0" dirty="0" smtClean="0"/>
              <a:t> customize for your own needs</a:t>
            </a:r>
          </a:p>
          <a:p>
            <a:r>
              <a:rPr lang="en-US" dirty="0" smtClean="0"/>
              <a:t>No formal training currently available</a:t>
            </a:r>
          </a:p>
          <a:p>
            <a:endParaRPr lang="en-US" dirty="0" smtClean="0"/>
          </a:p>
          <a:p>
            <a:r>
              <a:rPr lang="en-US" baseline="0" dirty="0" smtClean="0"/>
              <a:t>UTS account to ensure copyright protections for the UMLS resources our tools use.</a:t>
            </a:r>
          </a:p>
          <a:p>
            <a:r>
              <a:rPr lang="en-US" baseline="0" dirty="0" smtClean="0"/>
              <a:t>Only requirement is a yearly report on how you are using the resources.  Steve </a:t>
            </a:r>
            <a:r>
              <a:rPr lang="en-US" baseline="0" dirty="0" err="1" smtClean="0"/>
              <a:t>Emrick</a:t>
            </a:r>
            <a:endParaRPr lang="en-US" baseline="0" dirty="0" smtClean="0"/>
          </a:p>
          <a:p>
            <a:r>
              <a:rPr lang="en-US" baseline="0" dirty="0" smtClean="0"/>
              <a:t>also discussed this earlier.</a:t>
            </a:r>
            <a:endParaRPr lang="en-US" dirty="0" smtClean="0"/>
          </a:p>
          <a:p>
            <a:endParaRPr lang="en-US" dirty="0"/>
          </a:p>
        </p:txBody>
      </p:sp>
      <p:sp>
        <p:nvSpPr>
          <p:cNvPr id="4" name="Slide Number Placeholder 3"/>
          <p:cNvSpPr>
            <a:spLocks noGrp="1"/>
          </p:cNvSpPr>
          <p:nvPr>
            <p:ph type="sldNum" sz="quarter" idx="10"/>
          </p:nvPr>
        </p:nvSpPr>
        <p:spPr/>
        <p:txBody>
          <a:bodyPr/>
          <a:lstStyle/>
          <a:p>
            <a:fld id="{F7D418C1-3BED-4C76-8080-F829D1CFA3FE}" type="slidenum">
              <a:rPr lang="en-US" smtClean="0"/>
              <a:t>9</a:t>
            </a:fld>
            <a:endParaRPr lang="en-US" dirty="0"/>
          </a:p>
        </p:txBody>
      </p:sp>
    </p:spTree>
    <p:extLst>
      <p:ext uri="{BB962C8B-B14F-4D97-AF65-F5344CB8AC3E}">
        <p14:creationId xmlns:p14="http://schemas.microsoft.com/office/powerpoint/2010/main" val="2612738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4648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0" y="152400"/>
            <a:ext cx="6705600" cy="3048000"/>
          </a:xfrm>
          <a:prstGeom prst="rect">
            <a:avLst/>
          </a:prstGeom>
          <a:ln>
            <a:noFill/>
          </a:ln>
          <a:effectLst>
            <a:softEdge rad="112500"/>
          </a:effectLst>
        </p:spPr>
      </p:pic>
      <p:pic>
        <p:nvPicPr>
          <p:cNvPr id="1026" name="Picture 2" descr="http://www.nlm.nih.gov/internal/graphics/nlmsealc.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4400" y="57150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lm.nih.gov/internal/graphics/nihlogo.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62400" y="57150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lm.nih.gov/internal/graphics/hhslogo.gi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15200" y="5715000"/>
            <a:ext cx="95250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6539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CBDA0-D981-4549-9878-7B6EAAB652ED}" type="slidenum">
              <a:rPr lang="en-US" smtClean="0"/>
              <a:t>‹#›</a:t>
            </a:fld>
            <a:endParaRPr lang="en-US" dirty="0"/>
          </a:p>
        </p:txBody>
      </p:sp>
      <p:sp>
        <p:nvSpPr>
          <p:cNvPr id="7" name="Footer Placeholder 4"/>
          <p:cNvSpPr txBox="1">
            <a:spLocks/>
          </p:cNvSpPr>
          <p:nvPr userDrawn="1"/>
        </p:nvSpPr>
        <p:spPr>
          <a:xfrm>
            <a:off x="1524000" y="6477000"/>
            <a:ext cx="670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Library of Medicine · National Institutes  of Health · Department of Health and Human Services</a:t>
            </a:r>
            <a:endParaRPr lang="en-US" dirty="0"/>
          </a:p>
        </p:txBody>
      </p:sp>
    </p:spTree>
    <p:extLst>
      <p:ext uri="{BB962C8B-B14F-4D97-AF65-F5344CB8AC3E}">
        <p14:creationId xmlns:p14="http://schemas.microsoft.com/office/powerpoint/2010/main" val="156071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CBDA0-D981-4549-9878-7B6EAAB652ED}" type="slidenum">
              <a:rPr lang="en-US" smtClean="0"/>
              <a:t>‹#›</a:t>
            </a:fld>
            <a:endParaRPr lang="en-US" dirty="0"/>
          </a:p>
        </p:txBody>
      </p:sp>
      <p:sp>
        <p:nvSpPr>
          <p:cNvPr id="7" name="Footer Placeholder 4"/>
          <p:cNvSpPr txBox="1">
            <a:spLocks/>
          </p:cNvSpPr>
          <p:nvPr userDrawn="1"/>
        </p:nvSpPr>
        <p:spPr>
          <a:xfrm>
            <a:off x="1524000" y="6477000"/>
            <a:ext cx="670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Library of Medicine · National Institutes  of Health · Department of Health and Human Services</a:t>
            </a:r>
            <a:endParaRPr lang="en-US" dirty="0"/>
          </a:p>
        </p:txBody>
      </p:sp>
    </p:spTree>
    <p:extLst>
      <p:ext uri="{BB962C8B-B14F-4D97-AF65-F5344CB8AC3E}">
        <p14:creationId xmlns:p14="http://schemas.microsoft.com/office/powerpoint/2010/main" val="178720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CBDA0-D981-4549-9878-7B6EAAB652ED}" type="slidenum">
              <a:rPr lang="en-US" smtClean="0"/>
              <a:t>‹#›</a:t>
            </a:fld>
            <a:endParaRPr lang="en-US" dirty="0"/>
          </a:p>
        </p:txBody>
      </p:sp>
      <p:sp>
        <p:nvSpPr>
          <p:cNvPr id="7" name="Footer Placeholder 4"/>
          <p:cNvSpPr txBox="1">
            <a:spLocks/>
          </p:cNvSpPr>
          <p:nvPr userDrawn="1"/>
        </p:nvSpPr>
        <p:spPr>
          <a:xfrm>
            <a:off x="1524000" y="6462745"/>
            <a:ext cx="670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Library of Medicine · National Institutes  of Health · Department of Health and Human Services</a:t>
            </a:r>
            <a:endParaRPr lang="en-US" dirty="0"/>
          </a:p>
        </p:txBody>
      </p:sp>
    </p:spTree>
    <p:extLst>
      <p:ext uri="{BB962C8B-B14F-4D97-AF65-F5344CB8AC3E}">
        <p14:creationId xmlns:p14="http://schemas.microsoft.com/office/powerpoint/2010/main" val="164303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0D7CBDA0-D981-4549-9878-7B6EAAB652ED}" type="slidenum">
              <a:rPr lang="en-US" smtClean="0"/>
              <a:t>‹#›</a:t>
            </a:fld>
            <a:endParaRPr lang="en-US" dirty="0"/>
          </a:p>
        </p:txBody>
      </p:sp>
      <p:sp>
        <p:nvSpPr>
          <p:cNvPr id="7" name="Footer Placeholder 4"/>
          <p:cNvSpPr txBox="1">
            <a:spLocks/>
          </p:cNvSpPr>
          <p:nvPr userDrawn="1"/>
        </p:nvSpPr>
        <p:spPr>
          <a:xfrm>
            <a:off x="1640186" y="6426531"/>
            <a:ext cx="670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Library of Medicine · National Institutes  of Health · Department of Health and Human Services</a:t>
            </a:r>
            <a:endParaRPr lang="en-US" dirty="0"/>
          </a:p>
        </p:txBody>
      </p:sp>
    </p:spTree>
    <p:extLst>
      <p:ext uri="{BB962C8B-B14F-4D97-AF65-F5344CB8AC3E}">
        <p14:creationId xmlns:p14="http://schemas.microsoft.com/office/powerpoint/2010/main" val="185765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i="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i="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7CBDA0-D981-4549-9878-7B6EAAB652ED}" type="slidenum">
              <a:rPr lang="en-US" smtClean="0"/>
              <a:t>‹#›</a:t>
            </a:fld>
            <a:endParaRPr lang="en-US" dirty="0"/>
          </a:p>
        </p:txBody>
      </p:sp>
      <p:sp>
        <p:nvSpPr>
          <p:cNvPr id="8" name="Footer Placeholder 4"/>
          <p:cNvSpPr txBox="1">
            <a:spLocks/>
          </p:cNvSpPr>
          <p:nvPr userDrawn="1"/>
        </p:nvSpPr>
        <p:spPr>
          <a:xfrm>
            <a:off x="1524000" y="6477000"/>
            <a:ext cx="670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Library of Medicine · National Institutes  of Health · Department of Health and Human Services</a:t>
            </a:r>
            <a:endParaRPr lang="en-US" dirty="0"/>
          </a:p>
        </p:txBody>
      </p:sp>
    </p:spTree>
    <p:extLst>
      <p:ext uri="{BB962C8B-B14F-4D97-AF65-F5344CB8AC3E}">
        <p14:creationId xmlns:p14="http://schemas.microsoft.com/office/powerpoint/2010/main" val="266233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7CBDA0-D981-4549-9878-7B6EAAB652ED}" type="slidenum">
              <a:rPr lang="en-US" smtClean="0"/>
              <a:t>‹#›</a:t>
            </a:fld>
            <a:endParaRPr lang="en-US" dirty="0"/>
          </a:p>
        </p:txBody>
      </p:sp>
      <p:sp>
        <p:nvSpPr>
          <p:cNvPr id="10" name="Footer Placeholder 4"/>
          <p:cNvSpPr txBox="1">
            <a:spLocks/>
          </p:cNvSpPr>
          <p:nvPr userDrawn="1"/>
        </p:nvSpPr>
        <p:spPr>
          <a:xfrm>
            <a:off x="1524000" y="6477000"/>
            <a:ext cx="670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Library of Medicine · National Institutes  of Health · Department of Health and Human Services</a:t>
            </a:r>
            <a:endParaRPr lang="en-US" dirty="0"/>
          </a:p>
        </p:txBody>
      </p:sp>
    </p:spTree>
    <p:extLst>
      <p:ext uri="{BB962C8B-B14F-4D97-AF65-F5344CB8AC3E}">
        <p14:creationId xmlns:p14="http://schemas.microsoft.com/office/powerpoint/2010/main" val="412548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7CBDA0-D981-4549-9878-7B6EAAB652ED}" type="slidenum">
              <a:rPr lang="en-US" smtClean="0"/>
              <a:t>‹#›</a:t>
            </a:fld>
            <a:endParaRPr lang="en-US" dirty="0"/>
          </a:p>
        </p:txBody>
      </p:sp>
      <p:sp>
        <p:nvSpPr>
          <p:cNvPr id="6" name="Footer Placeholder 4"/>
          <p:cNvSpPr txBox="1">
            <a:spLocks/>
          </p:cNvSpPr>
          <p:nvPr userDrawn="1"/>
        </p:nvSpPr>
        <p:spPr>
          <a:xfrm>
            <a:off x="1524000" y="6477000"/>
            <a:ext cx="670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Library of Medicine · National Institutes  of Health · Department of Health and Human Services</a:t>
            </a:r>
            <a:endParaRPr lang="en-US" dirty="0"/>
          </a:p>
        </p:txBody>
      </p:sp>
    </p:spTree>
    <p:extLst>
      <p:ext uri="{BB962C8B-B14F-4D97-AF65-F5344CB8AC3E}">
        <p14:creationId xmlns:p14="http://schemas.microsoft.com/office/powerpoint/2010/main" val="293582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7CBDA0-D981-4549-9878-7B6EAAB652ED}" type="slidenum">
              <a:rPr lang="en-US" smtClean="0"/>
              <a:t>‹#›</a:t>
            </a:fld>
            <a:endParaRPr lang="en-US" dirty="0"/>
          </a:p>
        </p:txBody>
      </p:sp>
      <p:sp>
        <p:nvSpPr>
          <p:cNvPr id="5" name="Footer Placeholder 4"/>
          <p:cNvSpPr txBox="1">
            <a:spLocks/>
          </p:cNvSpPr>
          <p:nvPr userDrawn="1"/>
        </p:nvSpPr>
        <p:spPr>
          <a:xfrm>
            <a:off x="1524000" y="6477000"/>
            <a:ext cx="670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Library of Medicine · National Institutes  of Health · Department of Health and Human Services</a:t>
            </a:r>
            <a:endParaRPr lang="en-US" dirty="0"/>
          </a:p>
        </p:txBody>
      </p:sp>
    </p:spTree>
    <p:extLst>
      <p:ext uri="{BB962C8B-B14F-4D97-AF65-F5344CB8AC3E}">
        <p14:creationId xmlns:p14="http://schemas.microsoft.com/office/powerpoint/2010/main" val="322679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7CBDA0-D981-4549-9878-7B6EAAB652ED}" type="slidenum">
              <a:rPr lang="en-US" smtClean="0"/>
              <a:t>‹#›</a:t>
            </a:fld>
            <a:endParaRPr lang="en-US" dirty="0"/>
          </a:p>
        </p:txBody>
      </p:sp>
      <p:sp>
        <p:nvSpPr>
          <p:cNvPr id="8" name="Footer Placeholder 4"/>
          <p:cNvSpPr txBox="1">
            <a:spLocks/>
          </p:cNvSpPr>
          <p:nvPr userDrawn="1"/>
        </p:nvSpPr>
        <p:spPr>
          <a:xfrm>
            <a:off x="1524000" y="6477000"/>
            <a:ext cx="670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Library of Medicine · National Institutes  of Health · Department of Health and Human Services</a:t>
            </a:r>
            <a:endParaRPr lang="en-US" dirty="0"/>
          </a:p>
        </p:txBody>
      </p:sp>
    </p:spTree>
    <p:extLst>
      <p:ext uri="{BB962C8B-B14F-4D97-AF65-F5344CB8AC3E}">
        <p14:creationId xmlns:p14="http://schemas.microsoft.com/office/powerpoint/2010/main" val="210382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7CBDA0-D981-4549-9878-7B6EAAB652ED}" type="slidenum">
              <a:rPr lang="en-US" smtClean="0"/>
              <a:t>‹#›</a:t>
            </a:fld>
            <a:endParaRPr lang="en-US" dirty="0"/>
          </a:p>
        </p:txBody>
      </p:sp>
      <p:sp>
        <p:nvSpPr>
          <p:cNvPr id="8" name="Footer Placeholder 4"/>
          <p:cNvSpPr txBox="1">
            <a:spLocks/>
          </p:cNvSpPr>
          <p:nvPr userDrawn="1"/>
        </p:nvSpPr>
        <p:spPr>
          <a:xfrm>
            <a:off x="1524000" y="6477000"/>
            <a:ext cx="670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Library of Medicine · National Institutes  of Health · Department of Health and Human Services</a:t>
            </a:r>
            <a:endParaRPr lang="en-US" dirty="0"/>
          </a:p>
        </p:txBody>
      </p:sp>
    </p:spTree>
    <p:extLst>
      <p:ext uri="{BB962C8B-B14F-4D97-AF65-F5344CB8AC3E}">
        <p14:creationId xmlns:p14="http://schemas.microsoft.com/office/powerpoint/2010/main" val="6379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524000" y="6474769"/>
            <a:ext cx="670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6160265"/>
            <a:ext cx="1447800" cy="697735"/>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CBDA0-D981-4549-9878-7B6EAAB652ED}" type="slidenum">
              <a:rPr lang="en-US" smtClean="0"/>
              <a:t>‹#›</a:t>
            </a:fld>
            <a:endParaRPr lang="en-US" dirty="0"/>
          </a:p>
        </p:txBody>
      </p:sp>
    </p:spTree>
    <p:extLst>
      <p:ext uri="{BB962C8B-B14F-4D97-AF65-F5344CB8AC3E}">
        <p14:creationId xmlns:p14="http://schemas.microsoft.com/office/powerpoint/2010/main" val="392597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rgbClr val="00206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metamap.nlm.nih.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r.nlm.gov/SKR_AP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uts.nlm.nih.gov/" TargetMode="External"/><Relationship Id="rId4" Type="http://schemas.openxmlformats.org/officeDocument/2006/relationships/hyperlink" Target="mailto:metamap@nlm.nih.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482975"/>
            <a:ext cx="8153400" cy="1470025"/>
          </a:xfrm>
        </p:spPr>
        <p:txBody>
          <a:bodyPr/>
          <a:lstStyle/>
          <a:p>
            <a:r>
              <a:rPr lang="en-US" dirty="0" err="1" smtClean="0"/>
              <a:t>MetaMap</a:t>
            </a:r>
            <a:r>
              <a:rPr lang="en-US" dirty="0" smtClean="0"/>
              <a:t>/MTI Web API</a:t>
            </a:r>
            <a:endParaRPr lang="en-US" dirty="0"/>
          </a:p>
        </p:txBody>
      </p:sp>
    </p:spTree>
    <p:extLst>
      <p:ext uri="{BB962C8B-B14F-4D97-AF65-F5344CB8AC3E}">
        <p14:creationId xmlns:p14="http://schemas.microsoft.com/office/powerpoint/2010/main" val="3310668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MetaMap/MTI Web API</a:t>
            </a:r>
            <a:endParaRPr lang="en-US" dirty="0"/>
          </a:p>
        </p:txBody>
      </p:sp>
      <p:sp>
        <p:nvSpPr>
          <p:cNvPr id="3" name="Content Placeholder 2"/>
          <p:cNvSpPr>
            <a:spLocks noGrp="1"/>
          </p:cNvSpPr>
          <p:nvPr>
            <p:ph idx="1"/>
          </p:nvPr>
        </p:nvSpPr>
        <p:spPr/>
        <p:txBody>
          <a:bodyPr/>
          <a:lstStyle/>
          <a:p>
            <a:r>
              <a:rPr lang="en-US" b="1" dirty="0" smtClean="0"/>
              <a:t>MetaMap</a:t>
            </a:r>
            <a:r>
              <a:rPr lang="en-US" dirty="0" smtClean="0"/>
              <a:t> identifies biomedical concepts in text</a:t>
            </a:r>
          </a:p>
          <a:p>
            <a:endParaRPr lang="en-US" dirty="0" smtClean="0"/>
          </a:p>
          <a:p>
            <a:r>
              <a:rPr lang="en-US" b="1" dirty="0" smtClean="0"/>
              <a:t>Medical Text Indexer (MTI) </a:t>
            </a:r>
            <a:r>
              <a:rPr lang="en-US" dirty="0" smtClean="0"/>
              <a:t>summarizes text using </a:t>
            </a:r>
            <a:r>
              <a:rPr lang="en-US" b="1" dirty="0" smtClean="0"/>
              <a:t>MetaMap</a:t>
            </a:r>
            <a:r>
              <a:rPr lang="en-US" dirty="0" smtClean="0"/>
              <a:t> and the </a:t>
            </a:r>
            <a:br>
              <a:rPr lang="en-US" dirty="0" smtClean="0"/>
            </a:br>
            <a:r>
              <a:rPr lang="en-US" dirty="0" smtClean="0"/>
              <a:t>Medical Subject Headings</a:t>
            </a:r>
            <a:br>
              <a:rPr lang="en-US" dirty="0" smtClean="0"/>
            </a:br>
            <a:r>
              <a:rPr lang="en-US" dirty="0" smtClean="0"/>
              <a:t>(MeSH) vocabulary</a:t>
            </a:r>
          </a:p>
        </p:txBody>
      </p:sp>
      <p:sp>
        <p:nvSpPr>
          <p:cNvPr id="4" name="Slide Number Placeholder 3"/>
          <p:cNvSpPr>
            <a:spLocks noGrp="1"/>
          </p:cNvSpPr>
          <p:nvPr>
            <p:ph type="sldNum" sz="quarter" idx="12"/>
          </p:nvPr>
        </p:nvSpPr>
        <p:spPr/>
        <p:txBody>
          <a:bodyPr/>
          <a:lstStyle/>
          <a:p>
            <a:fld id="{0D7CBDA0-D981-4549-9878-7B6EAAB652ED}" type="slidenum">
              <a:rPr lang="en-US" smtClean="0"/>
              <a:t>2</a:t>
            </a:fld>
            <a:endParaRPr lang="en-US" dirty="0"/>
          </a:p>
        </p:txBody>
      </p:sp>
      <p:pic>
        <p:nvPicPr>
          <p:cNvPr id="1030" name="Picture 6" descr="&quot;Cigarette smoking increases the mean platelet volume in elderly patients with risk factors for atherosclerosis.&quot;&#10;&#10;Highlighted: Cigarette smoking, increases, mean platelet volume, elderly, patients, risk factors, and atherosclerosis&#10;&#10;Note: Text box flies in from right-hand side of slide" title="MetaMap Example Tex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6" t="-10051" r="55030" b="11481"/>
          <a:stretch/>
        </p:blipFill>
        <p:spPr bwMode="auto">
          <a:xfrm>
            <a:off x="3061328" y="2211576"/>
            <a:ext cx="4505905" cy="802657"/>
          </a:xfrm>
          <a:prstGeom prst="rect">
            <a:avLst/>
          </a:prstGeom>
          <a:solidFill>
            <a:schemeClr val="bg1"/>
          </a:solidFill>
          <a:ln>
            <a:solidFill>
              <a:schemeClr val="tx1"/>
            </a:solidFill>
          </a:ln>
          <a:effectLst>
            <a:outerShdw blurRad="50800" dist="127000" dir="8100000" algn="tr" rotWithShape="0">
              <a:prstClr val="black">
                <a:alpha val="40000"/>
              </a:prstClr>
            </a:outerShdw>
          </a:effectLst>
        </p:spPr>
      </p:pic>
      <p:pic>
        <p:nvPicPr>
          <p:cNvPr id="1027" name="Picture 3" descr="Cigarette Smoking&#10;Tobacco&#10;Blood Platelets&#10;Aged&#10;Humans&#10;Risk Factors&#10;Arteriosclerosis&#10;Atherosclerosis&#10;&#10;Note: Text box flies in from right-hand side of the slide&#10;" title="Medical Text Indexer (MTI) Examp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26" t="-2577" r="81609" b="-2577"/>
          <a:stretch/>
        </p:blipFill>
        <p:spPr bwMode="auto">
          <a:xfrm>
            <a:off x="6052448" y="3886200"/>
            <a:ext cx="1908124" cy="1858790"/>
          </a:xfrm>
          <a:prstGeom prst="rect">
            <a:avLst/>
          </a:prstGeom>
          <a:solidFill>
            <a:schemeClr val="bg1"/>
          </a:solidFill>
          <a:ln>
            <a:solidFill>
              <a:schemeClr val="tx1"/>
            </a:solidFill>
          </a:ln>
          <a:effectLst>
            <a:outerShdw blurRad="50800" dist="127000" dir="8100000" algn="tr" rotWithShape="0">
              <a:prstClr val="black">
                <a:alpha val="40000"/>
              </a:prstClr>
            </a:outerShdw>
          </a:effectLst>
        </p:spPr>
      </p:pic>
      <p:grpSp>
        <p:nvGrpSpPr>
          <p:cNvPr id="18" name="Group 17" descr="Circles &quot;elderly patients&quot; in MetaMap text and &quot;Aged&quot; and &quot;Humans&quot; in MTI example with a line linking the two sets of text&#10;showing the mapping of the concepts in the MetaMap example and the MeSH Headings in the MTI example.&#10;&#10;Note: circles and connecting line appear over text examples" title="Link between MetaMap and MTI"/>
          <p:cNvGrpSpPr/>
          <p:nvPr/>
        </p:nvGrpSpPr>
        <p:grpSpPr>
          <a:xfrm>
            <a:off x="3253563" y="2573080"/>
            <a:ext cx="3926450" cy="2510548"/>
            <a:chOff x="3253563" y="2573080"/>
            <a:chExt cx="3926450" cy="2510548"/>
          </a:xfrm>
        </p:grpSpPr>
        <p:sp>
          <p:nvSpPr>
            <p:cNvPr id="7" name="Oval 6"/>
            <p:cNvSpPr/>
            <p:nvPr/>
          </p:nvSpPr>
          <p:spPr>
            <a:xfrm>
              <a:off x="3253563" y="2573080"/>
              <a:ext cx="1403497" cy="467832"/>
            </a:xfrm>
            <a:prstGeom prst="ellipse">
              <a:avLst/>
            </a:prstGeom>
            <a:no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a:stCxn id="7" idx="4"/>
              <a:endCxn id="19" idx="2"/>
            </p:cNvCxnSpPr>
            <p:nvPr/>
          </p:nvCxnSpPr>
          <p:spPr>
            <a:xfrm>
              <a:off x="3955312" y="3040912"/>
              <a:ext cx="1821204" cy="1779308"/>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776516" y="4556811"/>
              <a:ext cx="1403497" cy="526817"/>
            </a:xfrm>
            <a:prstGeom prst="ellipse">
              <a:avLst/>
            </a:prstGeom>
            <a:no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7531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1+#ppt_w/2"/>
                                          </p:val>
                                        </p:tav>
                                        <p:tav tm="100000">
                                          <p:val>
                                            <p:strVal val="#ppt_x"/>
                                          </p:val>
                                        </p:tav>
                                      </p:tavLst>
                                    </p:anim>
                                    <p:anim calcmode="lin" valueType="num">
                                      <p:cBhvr additive="base">
                                        <p:cTn id="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1+#ppt_w/2"/>
                                          </p:val>
                                        </p:tav>
                                        <p:tav tm="100000">
                                          <p:val>
                                            <p:strVal val="#ppt_x"/>
                                          </p:val>
                                        </p:tav>
                                      </p:tavLst>
                                    </p:anim>
                                    <p:anim calcmode="lin" valueType="num">
                                      <p:cBhvr additive="base">
                                        <p:cTn id="1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shot of the Interactive MetaMap web page for showing how users can input text and select options for use with the MetaMap program." title="Interactive MetaMap Web Page Snapshot"/>
          <p:cNvPicPr>
            <a:picLocks noChangeAspect="1"/>
          </p:cNvPicPr>
          <p:nvPr/>
        </p:nvPicPr>
        <p:blipFill rotWithShape="1">
          <a:blip r:embed="rId3">
            <a:extLst>
              <a:ext uri="{28A0092B-C50C-407E-A947-70E740481C1C}">
                <a14:useLocalDpi xmlns:a14="http://schemas.microsoft.com/office/drawing/2010/main" val="0"/>
              </a:ext>
            </a:extLst>
          </a:blip>
          <a:srcRect l="672" t="12540" r="3191" b="21860"/>
          <a:stretch/>
        </p:blipFill>
        <p:spPr>
          <a:xfrm>
            <a:off x="129944" y="57922"/>
            <a:ext cx="8884113" cy="6579565"/>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0D7CBDA0-D981-4549-9878-7B6EAAB652ED}" type="slidenum">
              <a:rPr lang="en-US" smtClean="0"/>
              <a:t>3</a:t>
            </a:fld>
            <a:endParaRPr lang="en-US" dirty="0"/>
          </a:p>
        </p:txBody>
      </p:sp>
      <p:sp>
        <p:nvSpPr>
          <p:cNvPr id="8" name="Rectangle 7"/>
          <p:cNvSpPr/>
          <p:nvPr/>
        </p:nvSpPr>
        <p:spPr>
          <a:xfrm>
            <a:off x="193821" y="674914"/>
            <a:ext cx="563931" cy="17231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opup magnification of the input text box (Text to be Processed) showing input text &quot;Cigarette smoking increases the mean platelet volume in elderly patients with risk factors for atherosclerosis.&quot;&#10;" title="Text to be Processed Popup"/>
          <p:cNvPicPr>
            <a:picLocks noChangeAspect="1"/>
          </p:cNvPicPr>
          <p:nvPr/>
        </p:nvPicPr>
        <p:blipFill rotWithShape="1">
          <a:blip r:embed="rId4">
            <a:extLst>
              <a:ext uri="{28A0092B-C50C-407E-A947-70E740481C1C}">
                <a14:useLocalDpi xmlns:a14="http://schemas.microsoft.com/office/drawing/2010/main" val="0"/>
              </a:ext>
            </a:extLst>
          </a:blip>
          <a:srcRect l="1468" t="13496" r="13279" b="78099"/>
          <a:stretch/>
        </p:blipFill>
        <p:spPr>
          <a:xfrm>
            <a:off x="202614" y="1159722"/>
            <a:ext cx="8753669" cy="936703"/>
          </a:xfrm>
          <a:prstGeom prst="rect">
            <a:avLst/>
          </a:prstGeom>
          <a:ln>
            <a:solidFill>
              <a:schemeClr val="tx1"/>
            </a:solidFill>
          </a:ln>
          <a:effectLst>
            <a:outerShdw blurRad="50800" dist="190500" dir="8100000" algn="tr" rotWithShape="0">
              <a:prstClr val="black">
                <a:alpha val="40000"/>
              </a:prstClr>
            </a:outerShdw>
          </a:effectLst>
        </p:spPr>
      </p:pic>
      <p:pic>
        <p:nvPicPr>
          <p:cNvPr id="11" name="Picture 10" descr="Popup magnifying top portion of the output display options for MetaMap.  This illustrates how easy it is to select the various options.  Options checked are &quot;Hide Plain Syntax (-p)&quot;, &quot;Hide Candidates (-c)&quot;, and &quot;Show CUIs (-I)&quot;." title="Output Display options popup"/>
          <p:cNvPicPr>
            <a:picLocks noChangeAspect="1"/>
          </p:cNvPicPr>
          <p:nvPr/>
        </p:nvPicPr>
        <p:blipFill rotWithShape="1">
          <a:blip r:embed="rId4">
            <a:extLst>
              <a:ext uri="{28A0092B-C50C-407E-A947-70E740481C1C}">
                <a14:useLocalDpi xmlns:a14="http://schemas.microsoft.com/office/drawing/2010/main" val="0"/>
              </a:ext>
            </a:extLst>
          </a:blip>
          <a:srcRect l="2351" t="58049" r="61294" b="10331"/>
          <a:stretch/>
        </p:blipFill>
        <p:spPr>
          <a:xfrm>
            <a:off x="2587083" y="2655051"/>
            <a:ext cx="3732913" cy="3523786"/>
          </a:xfrm>
          <a:prstGeom prst="rect">
            <a:avLst/>
          </a:prstGeom>
          <a:ln>
            <a:solidFill>
              <a:schemeClr val="tx1"/>
            </a:solidFill>
          </a:ln>
          <a:effectLst>
            <a:outerShdw blurRad="50800" dist="190500" dir="8100000" algn="tr" rotWithShape="0">
              <a:prstClr val="black">
                <a:alpha val="40000"/>
              </a:prstClr>
            </a:outerShdw>
          </a:effectLst>
        </p:spPr>
      </p:pic>
    </p:spTree>
    <p:extLst>
      <p:ext uri="{BB962C8B-B14F-4D97-AF65-F5344CB8AC3E}">
        <p14:creationId xmlns:p14="http://schemas.microsoft.com/office/powerpoint/2010/main" val="236497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r>
              <a:rPr lang="en-US" dirty="0" smtClean="0"/>
              <a:t>Easy-to-use Java-based API providing programmatic access to both MetaMap and MTI</a:t>
            </a:r>
            <a:endParaRPr lang="en-US" dirty="0"/>
          </a:p>
          <a:p>
            <a:endParaRPr lang="en-US" dirty="0" smtClean="0"/>
          </a:p>
        </p:txBody>
      </p:sp>
      <p:sp>
        <p:nvSpPr>
          <p:cNvPr id="2" name="Title 1"/>
          <p:cNvSpPr>
            <a:spLocks noGrp="1"/>
          </p:cNvSpPr>
          <p:nvPr>
            <p:ph type="title"/>
          </p:nvPr>
        </p:nvSpPr>
        <p:spPr/>
        <p:txBody>
          <a:bodyPr/>
          <a:lstStyle/>
          <a:p>
            <a:r>
              <a:rPr lang="en-US" dirty="0" smtClean="0"/>
              <a:t>MetaMap/MTI Web API</a:t>
            </a:r>
            <a:endParaRPr lang="en-US" dirty="0"/>
          </a:p>
        </p:txBody>
      </p:sp>
      <p:sp>
        <p:nvSpPr>
          <p:cNvPr id="4" name="Slide Number Placeholder 3"/>
          <p:cNvSpPr>
            <a:spLocks noGrp="1"/>
          </p:cNvSpPr>
          <p:nvPr>
            <p:ph type="sldNum" sz="quarter" idx="12"/>
          </p:nvPr>
        </p:nvSpPr>
        <p:spPr/>
        <p:txBody>
          <a:bodyPr/>
          <a:lstStyle/>
          <a:p>
            <a:fld id="{0D7CBDA0-D981-4549-9878-7B6EAAB652ED}" type="slidenum">
              <a:rPr lang="en-US" smtClean="0"/>
              <a:t>4</a:t>
            </a:fld>
            <a:endParaRPr lang="en-US" dirty="0"/>
          </a:p>
        </p:txBody>
      </p:sp>
      <p:grpSp>
        <p:nvGrpSpPr>
          <p:cNvPr id="24" name="Group 23" descr="Diagram depicting your own program (left) with input documents to be sent to API as well as final results to be returned by the API.  Arrow is  pointing from the input documents in your program to the NLM logo with title &quot;MetaMap/MTI Web API&quot; (right) and an arrow pointing back from the API to the final results in your program." title="MetaMap/MTI Web API Flow Diagram"/>
          <p:cNvGrpSpPr/>
          <p:nvPr/>
        </p:nvGrpSpPr>
        <p:grpSpPr>
          <a:xfrm>
            <a:off x="871870" y="3189768"/>
            <a:ext cx="7423668" cy="2700670"/>
            <a:chOff x="871870" y="3189768"/>
            <a:chExt cx="7423668" cy="2700670"/>
          </a:xfrm>
        </p:grpSpPr>
        <p:sp>
          <p:nvSpPr>
            <p:cNvPr id="22" name="Rounded Rectangle 21"/>
            <p:cNvSpPr/>
            <p:nvPr/>
          </p:nvSpPr>
          <p:spPr>
            <a:xfrm>
              <a:off x="871870" y="3189768"/>
              <a:ext cx="3200400" cy="270067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2530548" y="3296094"/>
              <a:ext cx="825794" cy="978196"/>
              <a:chOff x="1435395" y="3306726"/>
              <a:chExt cx="825794" cy="978196"/>
            </a:xfrm>
          </p:grpSpPr>
          <p:sp>
            <p:nvSpPr>
              <p:cNvPr id="6" name="Folded Corner 5"/>
              <p:cNvSpPr/>
              <p:nvPr/>
            </p:nvSpPr>
            <p:spPr>
              <a:xfrm rot="10800000">
                <a:off x="1435395" y="3540642"/>
                <a:ext cx="478465" cy="74428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lded Corner 7"/>
              <p:cNvSpPr/>
              <p:nvPr/>
            </p:nvSpPr>
            <p:spPr>
              <a:xfrm rot="10800000">
                <a:off x="1609060" y="3455582"/>
                <a:ext cx="478465" cy="74428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lded Corner 8"/>
              <p:cNvSpPr/>
              <p:nvPr/>
            </p:nvSpPr>
            <p:spPr>
              <a:xfrm rot="10800000">
                <a:off x="1782724" y="3306726"/>
                <a:ext cx="478465" cy="74428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427354" y="3313788"/>
              <a:ext cx="1620957" cy="646331"/>
            </a:xfrm>
            <a:prstGeom prst="rect">
              <a:avLst/>
            </a:prstGeom>
            <a:noFill/>
          </p:spPr>
          <p:txBody>
            <a:bodyPr wrap="none" rtlCol="0">
              <a:spAutoFit/>
            </a:bodyPr>
            <a:lstStyle/>
            <a:p>
              <a:r>
                <a:rPr lang="en-US" dirty="0" smtClean="0">
                  <a:latin typeface="Arial" pitchFamily="34" charset="0"/>
                  <a:cs typeface="Arial" pitchFamily="34" charset="0"/>
                </a:rPr>
                <a:t>non-sensitive</a:t>
              </a:r>
            </a:p>
            <a:p>
              <a:r>
                <a:rPr lang="en-US" dirty="0" smtClean="0">
                  <a:latin typeface="Arial" pitchFamily="34" charset="0"/>
                  <a:cs typeface="Arial" pitchFamily="34" charset="0"/>
                </a:rPr>
                <a:t>text submitted</a:t>
              </a:r>
              <a:endParaRPr lang="en-US" dirty="0">
                <a:latin typeface="Arial" pitchFamily="34" charset="0"/>
                <a:cs typeface="Arial" pitchFamily="34" charset="0"/>
              </a:endParaRPr>
            </a:p>
          </p:txBody>
        </p:sp>
        <p:cxnSp>
          <p:nvCxnSpPr>
            <p:cNvPr id="11" name="Straight Arrow Connector 10"/>
            <p:cNvCxnSpPr>
              <a:stCxn id="9" idx="1"/>
              <a:endCxn id="1027" idx="1"/>
            </p:cNvCxnSpPr>
            <p:nvPr/>
          </p:nvCxnSpPr>
          <p:spPr>
            <a:xfrm>
              <a:off x="3356342" y="3668234"/>
              <a:ext cx="3493654" cy="79763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lowchart: Multidocument 12"/>
            <p:cNvSpPr/>
            <p:nvPr/>
          </p:nvSpPr>
          <p:spPr>
            <a:xfrm>
              <a:off x="2498652" y="4901609"/>
              <a:ext cx="1127051" cy="893135"/>
            </a:xfrm>
            <a:prstGeom prst="flowChartMultidocumen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endCxn id="13" idx="3"/>
            </p:cNvCxnSpPr>
            <p:nvPr/>
          </p:nvCxnSpPr>
          <p:spPr>
            <a:xfrm flipH="1">
              <a:off x="3625703" y="4648200"/>
              <a:ext cx="3232297" cy="69997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03650" y="5082363"/>
              <a:ext cx="1992853" cy="646331"/>
            </a:xfrm>
            <a:prstGeom prst="rect">
              <a:avLst/>
            </a:prstGeom>
            <a:noFill/>
          </p:spPr>
          <p:txBody>
            <a:bodyPr wrap="none" rtlCol="0">
              <a:spAutoFit/>
            </a:bodyPr>
            <a:lstStyle/>
            <a:p>
              <a:pPr algn="ctr"/>
              <a:r>
                <a:rPr lang="en-US" dirty="0">
                  <a:latin typeface="Arial" pitchFamily="34" charset="0"/>
                  <a:cs typeface="Arial" pitchFamily="34" charset="0"/>
                </a:rPr>
                <a:t>p</a:t>
              </a:r>
              <a:r>
                <a:rPr lang="en-US" dirty="0" smtClean="0">
                  <a:latin typeface="Arial" pitchFamily="34" charset="0"/>
                  <a:cs typeface="Arial" pitchFamily="34" charset="0"/>
                </a:rPr>
                <a:t>rocessed results</a:t>
              </a:r>
            </a:p>
            <a:p>
              <a:pPr algn="ctr"/>
              <a:r>
                <a:rPr lang="en-US" dirty="0" smtClean="0">
                  <a:latin typeface="Arial" pitchFamily="34" charset="0"/>
                  <a:cs typeface="Arial" pitchFamily="34" charset="0"/>
                </a:rPr>
                <a:t>sent back</a:t>
              </a:r>
              <a:endParaRPr lang="en-US" dirty="0">
                <a:latin typeface="Arial" pitchFamily="34" charset="0"/>
                <a:cs typeface="Arial" pitchFamily="34" charset="0"/>
              </a:endParaRPr>
            </a:p>
          </p:txBody>
        </p:sp>
        <p:sp>
          <p:nvSpPr>
            <p:cNvPr id="21" name="TextBox 20"/>
            <p:cNvSpPr txBox="1"/>
            <p:nvPr/>
          </p:nvSpPr>
          <p:spPr>
            <a:xfrm>
              <a:off x="901829" y="4157331"/>
              <a:ext cx="1133645" cy="646331"/>
            </a:xfrm>
            <a:prstGeom prst="rect">
              <a:avLst/>
            </a:prstGeom>
            <a:noFill/>
          </p:spPr>
          <p:txBody>
            <a:bodyPr wrap="none" rtlCol="0">
              <a:spAutoFit/>
            </a:bodyPr>
            <a:lstStyle/>
            <a:p>
              <a:pPr algn="ctr"/>
              <a:r>
                <a:rPr lang="en-US" b="1" dirty="0" smtClean="0">
                  <a:latin typeface="Arial" pitchFamily="34" charset="0"/>
                  <a:cs typeface="Arial" pitchFamily="34" charset="0"/>
                </a:rPr>
                <a:t>Your</a:t>
              </a:r>
            </a:p>
            <a:p>
              <a:pPr algn="ctr"/>
              <a:r>
                <a:rPr lang="en-US" b="1" dirty="0" smtClean="0">
                  <a:latin typeface="Arial" pitchFamily="34" charset="0"/>
                  <a:cs typeface="Arial" pitchFamily="34" charset="0"/>
                </a:rPr>
                <a:t>Program</a:t>
              </a:r>
              <a:endParaRPr lang="en-US" b="1" dirty="0">
                <a:latin typeface="Arial" pitchFamily="34" charset="0"/>
                <a:cs typeface="Arial" pitchFamily="34" charset="0"/>
              </a:endParaRPr>
            </a:p>
          </p:txBody>
        </p:sp>
        <p:grpSp>
          <p:nvGrpSpPr>
            <p:cNvPr id="16" name="Group 15"/>
            <p:cNvGrpSpPr/>
            <p:nvPr/>
          </p:nvGrpSpPr>
          <p:grpSpPr>
            <a:xfrm>
              <a:off x="6661756" y="3837215"/>
              <a:ext cx="1633782" cy="1925403"/>
              <a:chOff x="7108070" y="3401786"/>
              <a:chExt cx="1633782" cy="192540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310" y="3401786"/>
                <a:ext cx="12573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108070" y="4680858"/>
                <a:ext cx="1633782" cy="646331"/>
              </a:xfrm>
              <a:prstGeom prst="rect">
                <a:avLst/>
              </a:prstGeom>
              <a:noFill/>
            </p:spPr>
            <p:txBody>
              <a:bodyPr wrap="none" rtlCol="0">
                <a:spAutoFit/>
              </a:bodyPr>
              <a:lstStyle/>
              <a:p>
                <a:pPr algn="ctr"/>
                <a:r>
                  <a:rPr lang="en-US" b="1" dirty="0" err="1" smtClean="0">
                    <a:latin typeface="Arial" pitchFamily="34" charset="0"/>
                    <a:cs typeface="Arial" pitchFamily="34" charset="0"/>
                  </a:rPr>
                  <a:t>MetaMap</a:t>
                </a:r>
                <a:r>
                  <a:rPr lang="en-US" b="1" dirty="0" smtClean="0">
                    <a:latin typeface="Arial" pitchFamily="34" charset="0"/>
                    <a:cs typeface="Arial" pitchFamily="34" charset="0"/>
                  </a:rPr>
                  <a:t>/MTI</a:t>
                </a:r>
              </a:p>
              <a:p>
                <a:pPr algn="ctr"/>
                <a:r>
                  <a:rPr lang="en-US" b="1" dirty="0" smtClean="0">
                    <a:latin typeface="Arial" pitchFamily="34" charset="0"/>
                    <a:cs typeface="Arial" pitchFamily="34" charset="0"/>
                  </a:rPr>
                  <a:t>Web API</a:t>
                </a:r>
                <a:endParaRPr lang="en-US" b="1" dirty="0">
                  <a:latin typeface="Arial" pitchFamily="34" charset="0"/>
                  <a:cs typeface="Arial" pitchFamily="34" charset="0"/>
                </a:endParaRPr>
              </a:p>
            </p:txBody>
          </p:sp>
        </p:grpSp>
      </p:grpSp>
    </p:spTree>
    <p:extLst>
      <p:ext uri="{BB962C8B-B14F-4D97-AF65-F5344CB8AC3E}">
        <p14:creationId xmlns:p14="http://schemas.microsoft.com/office/powerpoint/2010/main" val="4125079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Orange colored box surrounding the myGenericObj.setField(&quot;Batch_Command&quot;, &quot;metamap -pcI&quot;);&#10;line so we can discuss."/>
          <p:cNvSpPr txBox="1"/>
          <p:nvPr/>
        </p:nvSpPr>
        <p:spPr>
          <a:xfrm>
            <a:off x="967664" y="3461994"/>
            <a:ext cx="7370793" cy="738664"/>
          </a:xfrm>
          <a:prstGeom prst="rect">
            <a:avLst/>
          </a:prstGeom>
          <a:solidFill>
            <a:schemeClr val="bg1"/>
          </a:solidFill>
          <a:ln>
            <a:solidFill>
              <a:schemeClr val="tx1"/>
            </a:solidFill>
          </a:ln>
        </p:spPr>
        <p:txBody>
          <a:bodyPr wrap="square" rtlCol="0">
            <a:spAutoFit/>
          </a:bodyPr>
          <a:lstStyle/>
          <a:p>
            <a:r>
              <a:rPr lang="en-US" sz="1400" dirty="0">
                <a:latin typeface="Courier New" pitchFamily="49" charset="0"/>
                <a:cs typeface="Courier New" pitchFamily="49" charset="0"/>
              </a:rPr>
              <a:t>myGenericObj.setField("Email_Address", "metamap@nlm.nih.gov</a:t>
            </a:r>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a:p>
            <a:r>
              <a:rPr lang="en-US" sz="1400" dirty="0" err="1">
                <a:latin typeface="Courier New" pitchFamily="49" charset="0"/>
                <a:cs typeface="Courier New" pitchFamily="49" charset="0"/>
              </a:rPr>
              <a:t>myGenericObj.setField</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APIText</a:t>
            </a:r>
            <a:r>
              <a:rPr lang="en-US" sz="1400" dirty="0">
                <a:latin typeface="Courier New" pitchFamily="49" charset="0"/>
                <a:cs typeface="Courier New" pitchFamily="49" charset="0"/>
              </a:rPr>
              <a:t>", "Cigarette smoking increases …"); </a:t>
            </a:r>
          </a:p>
          <a:p>
            <a:r>
              <a:rPr lang="en-US" sz="1400" dirty="0" err="1" smtClean="0">
                <a:latin typeface="Courier New" pitchFamily="49" charset="0"/>
                <a:cs typeface="Courier New" pitchFamily="49" charset="0"/>
              </a:rPr>
              <a:t>myGenericObj.setField</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Batch_Command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metamap</a:t>
            </a: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pcI</a:t>
            </a:r>
            <a:r>
              <a:rPr lang="en-US" sz="1400" dirty="0" smtClean="0">
                <a:latin typeface="Courier New" pitchFamily="49" charset="0"/>
                <a:cs typeface="Courier New" pitchFamily="49" charset="0"/>
              </a:rPr>
              <a:t>");</a:t>
            </a:r>
            <a:endParaRPr lang="en-US" sz="1400" dirty="0" smtClean="0">
              <a:latin typeface="Courier New" pitchFamily="49" charset="0"/>
              <a:cs typeface="Courier New" pitchFamily="49" charset="0"/>
            </a:endParaRPr>
          </a:p>
        </p:txBody>
      </p:sp>
      <p:sp>
        <p:nvSpPr>
          <p:cNvPr id="16" name="TextBox 15" descr="Highlight the following code sample in yellow: &#10;myGenericObj.setField(&quot;Email_Address&quot;, “metamap@nlm.nih.gov&quot;);&#10;myGenericObj.setField(&quot;APIText&quot;, &quot;Cigarette smoking increases …&quot;);&#10;myGenericObj.setField(&quot;Batch_Command&quot;, “metamap -pcI&quot;);&#10;" title="Highlight Set Required Fields animation"/>
          <p:cNvSpPr txBox="1"/>
          <p:nvPr/>
        </p:nvSpPr>
        <p:spPr>
          <a:xfrm>
            <a:off x="969264" y="3465576"/>
            <a:ext cx="7370793" cy="738664"/>
          </a:xfrm>
          <a:prstGeom prst="rect">
            <a:avLst/>
          </a:prstGeom>
          <a:solidFill>
            <a:srgbClr val="FFFF00"/>
          </a:solidFill>
          <a:ln>
            <a:solidFill>
              <a:schemeClr val="tx1"/>
            </a:solidFill>
          </a:ln>
        </p:spPr>
        <p:txBody>
          <a:bodyPr wrap="square" rtlCol="0">
            <a:spAutoFit/>
          </a:bodyPr>
          <a:lstStyle/>
          <a:p>
            <a:r>
              <a:rPr lang="en-US" sz="1400" b="1" dirty="0">
                <a:latin typeface="Courier New" pitchFamily="49" charset="0"/>
                <a:cs typeface="Courier New" pitchFamily="49" charset="0"/>
              </a:rPr>
              <a:t>myGenericObj.setField("Email_Address", "</a:t>
            </a:r>
            <a:r>
              <a:rPr lang="en-US" sz="1400" b="1" dirty="0" smtClean="0">
                <a:latin typeface="Courier New" pitchFamily="49" charset="0"/>
                <a:cs typeface="Courier New" pitchFamily="49" charset="0"/>
              </a:rPr>
              <a:t>metamap@nlm.nih.gov</a:t>
            </a:r>
            <a:r>
              <a:rPr lang="en-US" sz="1400" b="1" dirty="0">
                <a:latin typeface="Courier New" pitchFamily="49" charset="0"/>
                <a:cs typeface="Courier New" pitchFamily="49" charset="0"/>
              </a:rPr>
              <a:t>"</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err="1">
                <a:latin typeface="Courier New" pitchFamily="49" charset="0"/>
                <a:cs typeface="Courier New" pitchFamily="49" charset="0"/>
              </a:rPr>
              <a:t>myGenericObj.setField</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APIText</a:t>
            </a:r>
            <a:r>
              <a:rPr lang="en-US" sz="1400" b="1" dirty="0">
                <a:latin typeface="Courier New" pitchFamily="49" charset="0"/>
                <a:cs typeface="Courier New" pitchFamily="49" charset="0"/>
              </a:rPr>
              <a:t>", "Cigarette smoking increases …"); </a:t>
            </a:r>
          </a:p>
          <a:p>
            <a:r>
              <a:rPr lang="en-US" sz="1400" b="1" dirty="0" err="1" smtClean="0">
                <a:latin typeface="Courier New" pitchFamily="49" charset="0"/>
                <a:cs typeface="Courier New" pitchFamily="49" charset="0"/>
              </a:rPr>
              <a:t>myGenericObj.setField</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Batch_Command</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b="1" dirty="0" err="1" smtClean="0">
                <a:latin typeface="Courier New" pitchFamily="49" charset="0"/>
                <a:cs typeface="Courier New" pitchFamily="49" charset="0"/>
              </a:rPr>
              <a:t>metamap</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pcI</a:t>
            </a:r>
            <a:r>
              <a:rPr lang="en-US" sz="1400" b="1" dirty="0" smtClean="0">
                <a:latin typeface="Courier New" pitchFamily="49" charset="0"/>
                <a:cs typeface="Courier New" pitchFamily="49" charset="0"/>
              </a:rPr>
              <a:t>");</a:t>
            </a:r>
            <a:endParaRPr lang="en-US" sz="1400" b="1" dirty="0" smtClean="0">
              <a:latin typeface="Courier New" pitchFamily="49" charset="0"/>
              <a:cs typeface="Courier New" pitchFamily="49" charset="0"/>
            </a:endParaRPr>
          </a:p>
        </p:txBody>
      </p:sp>
      <p:sp>
        <p:nvSpPr>
          <p:cNvPr id="8" name="TextBox 7"/>
          <p:cNvSpPr txBox="1"/>
          <p:nvPr/>
        </p:nvSpPr>
        <p:spPr>
          <a:xfrm>
            <a:off x="967664" y="4782991"/>
            <a:ext cx="7370064" cy="1384995"/>
          </a:xfrm>
          <a:prstGeom prst="rect">
            <a:avLst/>
          </a:prstGeom>
          <a:noFill/>
          <a:ln>
            <a:solidFill>
              <a:schemeClr val="tx1"/>
            </a:solidFill>
          </a:ln>
        </p:spPr>
        <p:txBody>
          <a:bodyPr wrap="square" rtlCol="0">
            <a:spAutoFit/>
          </a:bodyPr>
          <a:lstStyle/>
          <a:p>
            <a:r>
              <a:rPr lang="en-US" sz="1400" dirty="0">
                <a:latin typeface="Courier New" pitchFamily="49" charset="0"/>
                <a:cs typeface="Courier New" pitchFamily="49" charset="0"/>
              </a:rPr>
              <a:t>try</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String results = myGenericObj.handleSubmission();</a:t>
            </a:r>
          </a:p>
          <a:p>
            <a:r>
              <a:rPr lang="en-US" sz="1400" dirty="0">
                <a:latin typeface="Courier New" pitchFamily="49" charset="0"/>
                <a:cs typeface="Courier New" pitchFamily="49" charset="0"/>
              </a:rPr>
              <a:t>   System.out.print(results);</a:t>
            </a:r>
          </a:p>
          <a:p>
            <a:r>
              <a:rPr lang="en-US" sz="1400" dirty="0">
                <a:latin typeface="Courier New" pitchFamily="49" charset="0"/>
                <a:cs typeface="Courier New" pitchFamily="49" charset="0"/>
              </a:rPr>
              <a:t>} catch (RuntimeException ex) </a:t>
            </a:r>
            <a:r>
              <a:rPr lang="en-US" sz="1400" dirty="0" smtClean="0">
                <a:latin typeface="Courier New" pitchFamily="49" charset="0"/>
                <a:cs typeface="Courier New" pitchFamily="49" charset="0"/>
              </a:rPr>
              <a:t>{</a:t>
            </a:r>
          </a:p>
          <a:p>
            <a:r>
              <a:rPr lang="en-US" sz="1400" dirty="0">
                <a:latin typeface="Courier New" pitchFamily="49" charset="0"/>
                <a:cs typeface="Courier New" pitchFamily="49" charset="0"/>
              </a:rPr>
              <a:t>} // catch</a:t>
            </a:r>
          </a:p>
        </p:txBody>
      </p:sp>
      <p:sp>
        <p:nvSpPr>
          <p:cNvPr id="6" name="TextBox 5"/>
          <p:cNvSpPr txBox="1"/>
          <p:nvPr/>
        </p:nvSpPr>
        <p:spPr>
          <a:xfrm>
            <a:off x="967665" y="2556030"/>
            <a:ext cx="7370064" cy="307777"/>
          </a:xfrm>
          <a:prstGeom prst="rect">
            <a:avLst/>
          </a:prstGeom>
          <a:noFill/>
          <a:ln>
            <a:solidFill>
              <a:schemeClr val="tx1"/>
            </a:solidFill>
          </a:ln>
          <a:effectLst/>
        </p:spPr>
        <p:txBody>
          <a:bodyPr wrap="square" rtlCol="0">
            <a:spAutoFit/>
          </a:bodyPr>
          <a:lstStyle/>
          <a:p>
            <a:r>
              <a:rPr lang="en-US" sz="1400" dirty="0">
                <a:latin typeface="Courier New" pitchFamily="49" charset="0"/>
                <a:cs typeface="Courier New" pitchFamily="49" charset="0"/>
              </a:rPr>
              <a:t>GenericObject myGenericObj = new GenericObject();</a:t>
            </a:r>
          </a:p>
        </p:txBody>
      </p:sp>
      <p:sp>
        <p:nvSpPr>
          <p:cNvPr id="12" name="TextBox 11" descr="Highlight the following code sample in yellow: GenericObject myGenericObj = new GenericObject();&#10;" title="Highlight MetaMap/MTI Web API Object Creation animation"/>
          <p:cNvSpPr txBox="1"/>
          <p:nvPr/>
        </p:nvSpPr>
        <p:spPr>
          <a:xfrm>
            <a:off x="969264" y="2560320"/>
            <a:ext cx="7370064" cy="307777"/>
          </a:xfrm>
          <a:prstGeom prst="rect">
            <a:avLst/>
          </a:prstGeom>
          <a:solidFill>
            <a:srgbClr val="FFFF00"/>
          </a:solidFill>
          <a:ln>
            <a:solidFill>
              <a:schemeClr val="tx1"/>
            </a:solidFill>
          </a:ln>
          <a:effectLst/>
        </p:spPr>
        <p:txBody>
          <a:bodyPr wrap="square" rtlCol="0">
            <a:spAutoFit/>
          </a:bodyPr>
          <a:lstStyle/>
          <a:p>
            <a:r>
              <a:rPr lang="en-US" sz="1400" b="1" dirty="0">
                <a:latin typeface="Courier New" pitchFamily="49" charset="0"/>
                <a:cs typeface="Courier New" pitchFamily="49" charset="0"/>
              </a:rPr>
              <a:t>GenericObject myGenericObj = new GenericObject();</a:t>
            </a:r>
          </a:p>
        </p:txBody>
      </p:sp>
      <p:sp>
        <p:nvSpPr>
          <p:cNvPr id="14" name="TextBox 13" descr="Highlight the following code sample in yellow:&#10;try&#10;{&#10;   String results = myGenericObj.handleSubmission();&#10;   System.out.print(results);&#10;} catch (RuntimeException ex) {&#10;} // catch&#10;" title="Highlight Submit and Receive Results animation"/>
          <p:cNvSpPr txBox="1"/>
          <p:nvPr/>
        </p:nvSpPr>
        <p:spPr>
          <a:xfrm>
            <a:off x="969264" y="4782312"/>
            <a:ext cx="7369193" cy="1384995"/>
          </a:xfrm>
          <a:prstGeom prst="rect">
            <a:avLst/>
          </a:prstGeom>
          <a:solidFill>
            <a:srgbClr val="FFFF00"/>
          </a:solidFill>
          <a:ln>
            <a:solidFill>
              <a:schemeClr val="tx1"/>
            </a:solidFill>
          </a:ln>
        </p:spPr>
        <p:txBody>
          <a:bodyPr wrap="square" rtlCol="0">
            <a:spAutoFit/>
          </a:bodyPr>
          <a:lstStyle/>
          <a:p>
            <a:r>
              <a:rPr lang="en-US" sz="1400" b="1" dirty="0">
                <a:latin typeface="Courier New" pitchFamily="49" charset="0"/>
                <a:cs typeface="Courier New" pitchFamily="49" charset="0"/>
              </a:rPr>
              <a:t>try</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String results = myGenericObj.handleSubmission();</a:t>
            </a:r>
          </a:p>
          <a:p>
            <a:r>
              <a:rPr lang="en-US" sz="1400" b="1" dirty="0">
                <a:latin typeface="Courier New" pitchFamily="49" charset="0"/>
                <a:cs typeface="Courier New" pitchFamily="49" charset="0"/>
              </a:rPr>
              <a:t>   System.out.print(results);</a:t>
            </a:r>
          </a:p>
          <a:p>
            <a:r>
              <a:rPr lang="en-US" sz="1400" b="1" dirty="0">
                <a:latin typeface="Courier New" pitchFamily="49" charset="0"/>
                <a:cs typeface="Courier New" pitchFamily="49" charset="0"/>
              </a:rPr>
              <a:t>} catch (RuntimeException ex) </a:t>
            </a:r>
            <a:r>
              <a:rPr lang="en-US" sz="1400" b="1" dirty="0" smtClean="0">
                <a:latin typeface="Courier New" pitchFamily="49" charset="0"/>
                <a:cs typeface="Courier New" pitchFamily="49" charset="0"/>
              </a:rPr>
              <a:t>{</a:t>
            </a:r>
          </a:p>
          <a:p>
            <a:r>
              <a:rPr lang="en-US" sz="1400" b="1" dirty="0">
                <a:latin typeface="Courier New" pitchFamily="49" charset="0"/>
                <a:cs typeface="Courier New" pitchFamily="49" charset="0"/>
              </a:rPr>
              <a:t>} // catch</a:t>
            </a:r>
          </a:p>
        </p:txBody>
      </p:sp>
      <p:sp>
        <p:nvSpPr>
          <p:cNvPr id="2" name="Title 1"/>
          <p:cNvSpPr>
            <a:spLocks noGrp="1"/>
          </p:cNvSpPr>
          <p:nvPr>
            <p:ph type="title"/>
          </p:nvPr>
        </p:nvSpPr>
        <p:spPr/>
        <p:txBody>
          <a:bodyPr/>
          <a:lstStyle/>
          <a:p>
            <a:r>
              <a:rPr lang="en-US" dirty="0" smtClean="0"/>
              <a:t>MetaMap/MTI Web API</a:t>
            </a:r>
            <a:endParaRPr lang="en-US" dirty="0"/>
          </a:p>
        </p:txBody>
      </p:sp>
      <p:sp>
        <p:nvSpPr>
          <p:cNvPr id="3" name="Content Placeholder 2"/>
          <p:cNvSpPr>
            <a:spLocks noGrp="1"/>
          </p:cNvSpPr>
          <p:nvPr>
            <p:ph idx="1"/>
          </p:nvPr>
        </p:nvSpPr>
        <p:spPr/>
        <p:txBody>
          <a:bodyPr/>
          <a:lstStyle/>
          <a:p>
            <a:r>
              <a:rPr lang="en-US" dirty="0" smtClean="0"/>
              <a:t>Simple code insertion</a:t>
            </a:r>
          </a:p>
          <a:p>
            <a:endParaRPr lang="en-US" dirty="0"/>
          </a:p>
        </p:txBody>
      </p:sp>
      <p:sp>
        <p:nvSpPr>
          <p:cNvPr id="4" name="Slide Number Placeholder 3"/>
          <p:cNvSpPr>
            <a:spLocks noGrp="1"/>
          </p:cNvSpPr>
          <p:nvPr>
            <p:ph type="sldNum" sz="quarter" idx="12"/>
          </p:nvPr>
        </p:nvSpPr>
        <p:spPr/>
        <p:txBody>
          <a:bodyPr/>
          <a:lstStyle/>
          <a:p>
            <a:fld id="{0D7CBDA0-D981-4549-9878-7B6EAAB652ED}" type="slidenum">
              <a:rPr lang="en-US" smtClean="0"/>
              <a:t>5</a:t>
            </a:fld>
            <a:endParaRPr lang="en-US" dirty="0"/>
          </a:p>
        </p:txBody>
      </p:sp>
      <p:sp>
        <p:nvSpPr>
          <p:cNvPr id="9" name="TextBox 8"/>
          <p:cNvSpPr txBox="1"/>
          <p:nvPr/>
        </p:nvSpPr>
        <p:spPr>
          <a:xfrm>
            <a:off x="895412" y="2196800"/>
            <a:ext cx="4548489" cy="400110"/>
          </a:xfrm>
          <a:prstGeom prst="rect">
            <a:avLst/>
          </a:prstGeom>
          <a:noFill/>
        </p:spPr>
        <p:txBody>
          <a:bodyPr wrap="none" rtlCol="0">
            <a:spAutoFit/>
          </a:bodyPr>
          <a:lstStyle/>
          <a:p>
            <a:r>
              <a:rPr lang="en-US" sz="2000" dirty="0" smtClean="0">
                <a:latin typeface="Arial" pitchFamily="34" charset="0"/>
                <a:cs typeface="Arial" pitchFamily="34" charset="0"/>
              </a:rPr>
              <a:t>Create MetaMap/MTI Web API Object:</a:t>
            </a:r>
            <a:endParaRPr lang="en-US" sz="2000" dirty="0">
              <a:latin typeface="Arial" pitchFamily="34" charset="0"/>
              <a:cs typeface="Arial" pitchFamily="34" charset="0"/>
            </a:endParaRPr>
          </a:p>
        </p:txBody>
      </p:sp>
      <p:sp>
        <p:nvSpPr>
          <p:cNvPr id="10" name="TextBox 9"/>
          <p:cNvSpPr txBox="1"/>
          <p:nvPr/>
        </p:nvSpPr>
        <p:spPr>
          <a:xfrm>
            <a:off x="895412" y="3092077"/>
            <a:ext cx="2509020" cy="400110"/>
          </a:xfrm>
          <a:prstGeom prst="rect">
            <a:avLst/>
          </a:prstGeom>
          <a:noFill/>
        </p:spPr>
        <p:txBody>
          <a:bodyPr wrap="none" rtlCol="0">
            <a:spAutoFit/>
          </a:bodyPr>
          <a:lstStyle/>
          <a:p>
            <a:r>
              <a:rPr lang="en-US" sz="2000" dirty="0" smtClean="0">
                <a:latin typeface="Arial" pitchFamily="34" charset="0"/>
                <a:cs typeface="Arial" pitchFamily="34" charset="0"/>
              </a:rPr>
              <a:t>Set Required Fields:</a:t>
            </a:r>
            <a:endParaRPr lang="en-US" sz="2000" dirty="0">
              <a:latin typeface="Arial" pitchFamily="34" charset="0"/>
              <a:cs typeface="Arial" pitchFamily="34" charset="0"/>
            </a:endParaRPr>
          </a:p>
        </p:txBody>
      </p:sp>
      <p:sp>
        <p:nvSpPr>
          <p:cNvPr id="11" name="TextBox 10"/>
          <p:cNvSpPr txBox="1"/>
          <p:nvPr/>
        </p:nvSpPr>
        <p:spPr>
          <a:xfrm>
            <a:off x="895412" y="4448148"/>
            <a:ext cx="3477234" cy="400110"/>
          </a:xfrm>
          <a:prstGeom prst="rect">
            <a:avLst/>
          </a:prstGeom>
          <a:noFill/>
        </p:spPr>
        <p:txBody>
          <a:bodyPr wrap="none" rtlCol="0">
            <a:spAutoFit/>
          </a:bodyPr>
          <a:lstStyle/>
          <a:p>
            <a:r>
              <a:rPr lang="en-US" sz="2000" dirty="0" smtClean="0">
                <a:latin typeface="Arial" pitchFamily="34" charset="0"/>
                <a:cs typeface="Arial" pitchFamily="34" charset="0"/>
              </a:rPr>
              <a:t>Submit and Receive Results:</a:t>
            </a:r>
            <a:endParaRPr lang="en-US" sz="2000" dirty="0">
              <a:latin typeface="Arial" pitchFamily="34" charset="0"/>
              <a:cs typeface="Arial" pitchFamily="34" charset="0"/>
            </a:endParaRPr>
          </a:p>
        </p:txBody>
      </p:sp>
      <p:sp>
        <p:nvSpPr>
          <p:cNvPr id="17" name="Rectangle 16" descr="Orange colored box surrounding the myGenericObj.setField(&quot;Batch_Command&quot;, &quot;metamap -I&quot;);&#10;line so we can discuss it.  Box slides in from left hand side of the slide." title="Highlighting Batch_Command setField option"/>
          <p:cNvSpPr/>
          <p:nvPr/>
        </p:nvSpPr>
        <p:spPr>
          <a:xfrm>
            <a:off x="849083" y="3722915"/>
            <a:ext cx="7598229" cy="239485"/>
          </a:xfrm>
          <a:prstGeom prst="rect">
            <a:avLst/>
          </a:prstGeom>
          <a:noFill/>
          <a:ln w="38100">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descr="Orange colored box surrounding the myGenericObj.setField(&quot;APIText&quot;, &quot;Cigarette smoking increases …&quot;); &#10;line so we can discuss it. Box slides in from left hand side of the slide." title="Highlighting APIText setField option"/>
          <p:cNvSpPr/>
          <p:nvPr/>
        </p:nvSpPr>
        <p:spPr>
          <a:xfrm>
            <a:off x="849083" y="3951515"/>
            <a:ext cx="7598229" cy="239485"/>
          </a:xfrm>
          <a:prstGeom prst="rect">
            <a:avLst/>
          </a:prstGeom>
          <a:noFill/>
          <a:ln w="38100">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03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2" grpId="0" animBg="1"/>
      <p:bldP spid="12" grpId="1" animBg="1"/>
      <p:bldP spid="14" grpId="0" animBg="1"/>
      <p:bldP spid="17" grpId="0" animBg="1"/>
      <p:bldP spid="17" grpId="1" animBg="1"/>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MetaMap/MTI Web API</a:t>
            </a:r>
          </a:p>
        </p:txBody>
      </p:sp>
      <p:sp>
        <p:nvSpPr>
          <p:cNvPr id="3" name="Content Placeholder 2"/>
          <p:cNvSpPr>
            <a:spLocks noGrp="1"/>
          </p:cNvSpPr>
          <p:nvPr>
            <p:ph idx="1"/>
          </p:nvPr>
        </p:nvSpPr>
        <p:spPr/>
        <p:txBody>
          <a:bodyPr/>
          <a:lstStyle/>
          <a:p>
            <a:r>
              <a:rPr lang="en-US" dirty="0" smtClean="0"/>
              <a:t>Batch </a:t>
            </a:r>
            <a:r>
              <a:rPr lang="en-US" dirty="0" smtClean="0"/>
              <a:t>Facility (Scheduler)</a:t>
            </a:r>
            <a:endParaRPr lang="en-US" dirty="0"/>
          </a:p>
          <a:p>
            <a:pPr lvl="1"/>
            <a:r>
              <a:rPr lang="en-US" dirty="0" smtClean="0"/>
              <a:t>Capacity for large </a:t>
            </a:r>
            <a:r>
              <a:rPr lang="en-US" dirty="0"/>
              <a:t>sets of </a:t>
            </a:r>
            <a:r>
              <a:rPr lang="en-US" dirty="0" smtClean="0"/>
              <a:t>non-Sensitive/non-Personally Identified Information (PII) data</a:t>
            </a:r>
          </a:p>
          <a:p>
            <a:pPr lvl="1"/>
            <a:endParaRPr lang="en-US" sz="1200" dirty="0"/>
          </a:p>
          <a:p>
            <a:pPr lvl="1"/>
            <a:r>
              <a:rPr lang="en-US" dirty="0" smtClean="0"/>
              <a:t>Processing </a:t>
            </a:r>
            <a:r>
              <a:rPr lang="en-US" dirty="0"/>
              <a:t>spread across large </a:t>
            </a:r>
            <a:r>
              <a:rPr lang="en-US" dirty="0" smtClean="0"/>
              <a:t/>
            </a:r>
            <a:br>
              <a:rPr lang="en-US" dirty="0" smtClean="0"/>
            </a:br>
            <a:r>
              <a:rPr lang="en-US" dirty="0" smtClean="0"/>
              <a:t>pool </a:t>
            </a:r>
            <a:r>
              <a:rPr lang="en-US" dirty="0"/>
              <a:t>of computing </a:t>
            </a:r>
            <a:r>
              <a:rPr lang="en-US" dirty="0" smtClean="0"/>
              <a:t>resources</a:t>
            </a:r>
          </a:p>
          <a:p>
            <a:pPr lvl="1"/>
            <a:endParaRPr lang="en-US" sz="1200" dirty="0"/>
          </a:p>
          <a:p>
            <a:endParaRPr lang="en-US" dirty="0"/>
          </a:p>
          <a:p>
            <a:endParaRPr lang="en-US" dirty="0"/>
          </a:p>
        </p:txBody>
      </p:sp>
      <p:sp>
        <p:nvSpPr>
          <p:cNvPr id="4" name="Slide Number Placeholder 3"/>
          <p:cNvSpPr>
            <a:spLocks noGrp="1"/>
          </p:cNvSpPr>
          <p:nvPr>
            <p:ph type="sldNum" sz="quarter" idx="12"/>
          </p:nvPr>
        </p:nvSpPr>
        <p:spPr/>
        <p:txBody>
          <a:bodyPr/>
          <a:lstStyle/>
          <a:p>
            <a:fld id="{0D7CBDA0-D981-4549-9878-7B6EAAB652ED}" type="slidenum">
              <a:rPr lang="en-US" smtClean="0"/>
              <a:t>6</a:t>
            </a:fld>
            <a:endParaRPr lang="en-US" dirty="0"/>
          </a:p>
        </p:txBody>
      </p:sp>
      <p:pic>
        <p:nvPicPr>
          <p:cNvPr id="6" name="Picture 1043" descr="Picture depicting a spider web containing multiple computer servers.  Shows our Scheduler having multiple computer servers interconnected.  We distribute the processing across all of these interconnected servers and the Scheduler ties all of the results back together in proper order before returning the results to the user." title="Schedule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593" y="2835734"/>
            <a:ext cx="1868635" cy="186863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descr="Highlight the following code sample in yellow: &#10;myGenericObj.setField(&quot;UpLoad_File&quot;, &quot;./sample.txt&quot;); " title="Highlight showing how to use batch facility"/>
          <p:cNvSpPr txBox="1"/>
          <p:nvPr/>
        </p:nvSpPr>
        <p:spPr>
          <a:xfrm>
            <a:off x="969264" y="4826290"/>
            <a:ext cx="7370793" cy="307777"/>
          </a:xfrm>
          <a:prstGeom prst="rect">
            <a:avLst/>
          </a:prstGeom>
          <a:solidFill>
            <a:srgbClr val="FFFF00"/>
          </a:solidFill>
          <a:ln>
            <a:solidFill>
              <a:schemeClr val="tx1"/>
            </a:solidFill>
          </a:ln>
        </p:spPr>
        <p:txBody>
          <a:bodyPr wrap="square" rtlCol="0">
            <a:spAutoFit/>
          </a:bodyPr>
          <a:lstStyle/>
          <a:p>
            <a:r>
              <a:rPr lang="en-US" sz="1400" b="1" dirty="0" err="1" smtClean="0">
                <a:latin typeface="Courier New" pitchFamily="49" charset="0"/>
                <a:cs typeface="Courier New" pitchFamily="49" charset="0"/>
              </a:rPr>
              <a:t>myGenericObj.setField</a:t>
            </a:r>
            <a:r>
              <a:rPr lang="en-US" sz="1400" b="1" dirty="0" smtClean="0">
                <a:latin typeface="Courier New" pitchFamily="49" charset="0"/>
                <a:cs typeface="Courier New" pitchFamily="49" charset="0"/>
              </a:rPr>
              <a:t>("</a:t>
            </a:r>
            <a:r>
              <a:rPr lang="en-US" sz="1400" b="1" dirty="0" err="1">
                <a:latin typeface="Courier New" pitchFamily="49" charset="0"/>
                <a:cs typeface="Courier New" pitchFamily="49" charset="0"/>
              </a:rPr>
              <a:t>UpLoad_File</a:t>
            </a:r>
            <a:r>
              <a:rPr lang="en-US" sz="1400" b="1" dirty="0">
                <a:latin typeface="Courier New" pitchFamily="49" charset="0"/>
                <a:cs typeface="Courier New" pitchFamily="49" charset="0"/>
              </a:rPr>
              <a:t>", "./sample.txt</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Tree>
    <p:extLst>
      <p:ext uri="{BB962C8B-B14F-4D97-AF65-F5344CB8AC3E}">
        <p14:creationId xmlns:p14="http://schemas.microsoft.com/office/powerpoint/2010/main" val="49159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MetaMap/MTI Web API Uses</a:t>
            </a:r>
            <a:endParaRPr lang="en-US" dirty="0"/>
          </a:p>
        </p:txBody>
      </p:sp>
      <p:sp>
        <p:nvSpPr>
          <p:cNvPr id="3" name="Content Placeholder 2"/>
          <p:cNvSpPr>
            <a:spLocks noGrp="1"/>
          </p:cNvSpPr>
          <p:nvPr>
            <p:ph idx="1"/>
          </p:nvPr>
        </p:nvSpPr>
        <p:spPr>
          <a:xfrm>
            <a:off x="457200" y="1600200"/>
            <a:ext cx="8599714" cy="4669971"/>
          </a:xfrm>
          <a:ln>
            <a:noFill/>
          </a:ln>
        </p:spPr>
        <p:txBody>
          <a:bodyPr>
            <a:noAutofit/>
          </a:bodyPr>
          <a:lstStyle/>
          <a:p>
            <a:r>
              <a:rPr lang="en-US" b="1" dirty="0" smtClean="0"/>
              <a:t>Named Entity Recognition</a:t>
            </a:r>
          </a:p>
          <a:p>
            <a:pPr lvl="1"/>
            <a:r>
              <a:rPr lang="en-US" dirty="0"/>
              <a:t>I</a:t>
            </a:r>
            <a:r>
              <a:rPr lang="en-US" dirty="0" smtClean="0"/>
              <a:t>dentifying </a:t>
            </a:r>
            <a:r>
              <a:rPr lang="en-US" dirty="0" smtClean="0"/>
              <a:t>drugs </a:t>
            </a:r>
            <a:r>
              <a:rPr lang="en-US" dirty="0" smtClean="0"/>
              <a:t>or diseases in text</a:t>
            </a:r>
          </a:p>
          <a:p>
            <a:endParaRPr lang="en-US" sz="600" dirty="0" smtClean="0"/>
          </a:p>
          <a:p>
            <a:r>
              <a:rPr lang="en-US" b="1" dirty="0" smtClean="0"/>
              <a:t>Text Indexing</a:t>
            </a:r>
          </a:p>
          <a:p>
            <a:pPr lvl="1"/>
            <a:r>
              <a:rPr lang="en-US" dirty="0" smtClean="0"/>
              <a:t>Support NLM Indexing efforts</a:t>
            </a:r>
          </a:p>
          <a:p>
            <a:endParaRPr lang="en-US" sz="600" dirty="0" smtClean="0"/>
          </a:p>
          <a:p>
            <a:r>
              <a:rPr lang="en-US" b="1" dirty="0" smtClean="0"/>
              <a:t>Literature-based discovery</a:t>
            </a:r>
          </a:p>
          <a:p>
            <a:pPr lvl="1"/>
            <a:r>
              <a:rPr lang="en-US" dirty="0" smtClean="0"/>
              <a:t>Search for important undiscovered connections</a:t>
            </a:r>
          </a:p>
          <a:p>
            <a:endParaRPr lang="en-US" sz="1200" dirty="0" smtClean="0"/>
          </a:p>
          <a:p>
            <a:r>
              <a:rPr lang="en-US" b="1" dirty="0" smtClean="0"/>
              <a:t>2011</a:t>
            </a:r>
            <a:r>
              <a:rPr lang="en-US" dirty="0"/>
              <a:t> </a:t>
            </a:r>
            <a:r>
              <a:rPr lang="en-US" dirty="0" smtClean="0"/>
              <a:t>   </a:t>
            </a:r>
            <a:r>
              <a:rPr lang="en-US" dirty="0" smtClean="0"/>
              <a:t>160,000 </a:t>
            </a:r>
            <a:r>
              <a:rPr lang="en-US" dirty="0" smtClean="0"/>
              <a:t>requests +</a:t>
            </a:r>
            <a:br>
              <a:rPr lang="en-US" dirty="0" smtClean="0"/>
            </a:br>
            <a:r>
              <a:rPr lang="en-US" dirty="0" smtClean="0"/>
              <a:t>          </a:t>
            </a:r>
            <a:r>
              <a:rPr lang="en-US" dirty="0" smtClean="0"/>
              <a:t>    </a:t>
            </a:r>
            <a:r>
              <a:rPr lang="en-US" dirty="0" smtClean="0"/>
              <a:t>12,000 </a:t>
            </a:r>
            <a:r>
              <a:rPr lang="en-US" dirty="0" smtClean="0"/>
              <a:t>records nightly in-house</a:t>
            </a:r>
            <a:endParaRPr lang="en-US" dirty="0"/>
          </a:p>
          <a:p>
            <a:endParaRPr lang="en-US" dirty="0" smtClean="0"/>
          </a:p>
          <a:p>
            <a:endParaRPr lang="en-US" sz="1100" dirty="0" smtClean="0"/>
          </a:p>
        </p:txBody>
      </p:sp>
      <p:sp>
        <p:nvSpPr>
          <p:cNvPr id="4" name="Slide Number Placeholder 3"/>
          <p:cNvSpPr>
            <a:spLocks noGrp="1"/>
          </p:cNvSpPr>
          <p:nvPr>
            <p:ph type="sldNum" sz="quarter" idx="12"/>
          </p:nvPr>
        </p:nvSpPr>
        <p:spPr/>
        <p:txBody>
          <a:bodyPr/>
          <a:lstStyle/>
          <a:p>
            <a:fld id="{0D7CBDA0-D981-4549-9878-7B6EAAB652ED}" type="slidenum">
              <a:rPr lang="en-US" smtClean="0"/>
              <a:t>7</a:t>
            </a:fld>
            <a:endParaRPr lang="en-US" dirty="0"/>
          </a:p>
        </p:txBody>
      </p:sp>
    </p:spTree>
    <p:extLst>
      <p:ext uri="{BB962C8B-B14F-4D97-AF65-F5344CB8AC3E}">
        <p14:creationId xmlns:p14="http://schemas.microsoft.com/office/powerpoint/2010/main" val="108399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Downloadable </a:t>
            </a:r>
            <a:r>
              <a:rPr lang="en-US" dirty="0" err="1" smtClean="0"/>
              <a:t>MetaMap</a:t>
            </a:r>
            <a:endParaRPr lang="en-US" dirty="0"/>
          </a:p>
        </p:txBody>
      </p:sp>
      <p:sp>
        <p:nvSpPr>
          <p:cNvPr id="3" name="Content Placeholder 2"/>
          <p:cNvSpPr>
            <a:spLocks noGrp="1"/>
          </p:cNvSpPr>
          <p:nvPr>
            <p:ph idx="1"/>
          </p:nvPr>
        </p:nvSpPr>
        <p:spPr/>
        <p:txBody>
          <a:bodyPr/>
          <a:lstStyle/>
          <a:p>
            <a:r>
              <a:rPr lang="en-US" dirty="0" smtClean="0"/>
              <a:t>What if you do have Sensitive/PII data?</a:t>
            </a:r>
          </a:p>
          <a:p>
            <a:endParaRPr lang="en-US" sz="1800" dirty="0" smtClean="0"/>
          </a:p>
          <a:p>
            <a:r>
              <a:rPr lang="en-US" dirty="0" smtClean="0"/>
              <a:t>Download </a:t>
            </a:r>
            <a:r>
              <a:rPr lang="en-US" dirty="0" err="1" smtClean="0"/>
              <a:t>MetaMap</a:t>
            </a:r>
            <a:r>
              <a:rPr lang="en-US" dirty="0" smtClean="0"/>
              <a:t> and run locally</a:t>
            </a:r>
          </a:p>
          <a:p>
            <a:pPr lvl="1"/>
            <a:r>
              <a:rPr lang="en-US" dirty="0" smtClean="0"/>
              <a:t>Linux</a:t>
            </a:r>
            <a:r>
              <a:rPr lang="en-US" dirty="0" smtClean="0"/>
              <a:t>, </a:t>
            </a:r>
            <a:r>
              <a:rPr lang="en-US" dirty="0" err="1" smtClean="0"/>
              <a:t>MacOS</a:t>
            </a:r>
            <a:r>
              <a:rPr lang="en-US" dirty="0" smtClean="0"/>
              <a:t> X, Windows XP/7</a:t>
            </a:r>
          </a:p>
          <a:p>
            <a:pPr lvl="1"/>
            <a:r>
              <a:rPr lang="en-US" dirty="0" smtClean="0"/>
              <a:t>Local </a:t>
            </a:r>
            <a:r>
              <a:rPr lang="en-US" dirty="0" err="1" smtClean="0"/>
              <a:t>MetaMap</a:t>
            </a:r>
            <a:r>
              <a:rPr lang="en-US" dirty="0" smtClean="0"/>
              <a:t> API </a:t>
            </a:r>
            <a:r>
              <a:rPr lang="en-US" dirty="0" smtClean="0"/>
              <a:t>and UIMA support</a:t>
            </a:r>
          </a:p>
          <a:p>
            <a:pPr lvl="1"/>
            <a:r>
              <a:rPr lang="en-US" dirty="0" smtClean="0">
                <a:hlinkClick r:id="rId2"/>
              </a:rPr>
              <a:t>http://metamap.nlm.nih.gov</a:t>
            </a:r>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0D7CBDA0-D981-4549-9878-7B6EAAB652ED}" type="slidenum">
              <a:rPr lang="en-US" smtClean="0"/>
              <a:t>8</a:t>
            </a:fld>
            <a:endParaRPr lang="en-US" dirty="0"/>
          </a:p>
        </p:txBody>
      </p:sp>
    </p:spTree>
    <p:extLst>
      <p:ext uri="{BB962C8B-B14F-4D97-AF65-F5344CB8AC3E}">
        <p14:creationId xmlns:p14="http://schemas.microsoft.com/office/powerpoint/2010/main" val="2453480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MetaMap/MTI Web API</a:t>
            </a:r>
          </a:p>
        </p:txBody>
      </p:sp>
      <p:sp>
        <p:nvSpPr>
          <p:cNvPr id="3" name="Content Placeholder 2"/>
          <p:cNvSpPr>
            <a:spLocks noGrp="1"/>
          </p:cNvSpPr>
          <p:nvPr>
            <p:ph idx="1"/>
          </p:nvPr>
        </p:nvSpPr>
        <p:spPr/>
        <p:txBody>
          <a:bodyPr/>
          <a:lstStyle/>
          <a:p>
            <a:r>
              <a:rPr lang="en-US" dirty="0" smtClean="0"/>
              <a:t>Download</a:t>
            </a:r>
            <a:r>
              <a:rPr lang="en-US" dirty="0"/>
              <a:t>, Documentation, </a:t>
            </a:r>
            <a:r>
              <a:rPr lang="en-US" dirty="0" smtClean="0"/>
              <a:t>and </a:t>
            </a:r>
            <a:r>
              <a:rPr lang="en-US" dirty="0"/>
              <a:t>Examples</a:t>
            </a:r>
            <a:r>
              <a:rPr lang="en-US" dirty="0" smtClean="0"/>
              <a:t>:</a:t>
            </a:r>
            <a:br>
              <a:rPr lang="en-US" dirty="0" smtClean="0"/>
            </a:br>
            <a:r>
              <a:rPr lang="en-US" sz="1100" dirty="0"/>
              <a:t/>
            </a:r>
            <a:br>
              <a:rPr lang="en-US" sz="1100" dirty="0"/>
            </a:br>
            <a:r>
              <a:rPr lang="en-US" dirty="0"/>
              <a:t>            </a:t>
            </a:r>
            <a:r>
              <a:rPr lang="en-US" dirty="0">
                <a:hlinkClick r:id="rId3"/>
              </a:rPr>
              <a:t>http://</a:t>
            </a:r>
            <a:r>
              <a:rPr lang="en-US" dirty="0" smtClean="0">
                <a:hlinkClick r:id="rId3"/>
              </a:rPr>
              <a:t>skr.nlm.gov/SKR_API</a:t>
            </a:r>
            <a:endParaRPr lang="en-US" dirty="0" smtClean="0"/>
          </a:p>
          <a:p>
            <a:pPr marL="0" indent="0">
              <a:buNone/>
            </a:pPr>
            <a:endParaRPr lang="en-US" dirty="0"/>
          </a:p>
          <a:p>
            <a:r>
              <a:rPr lang="en-US" dirty="0" smtClean="0"/>
              <a:t>Contact: </a:t>
            </a:r>
            <a:r>
              <a:rPr lang="en-US" dirty="0" smtClean="0">
                <a:hlinkClick r:id="rId4"/>
              </a:rPr>
              <a:t>metamap@nlm.nih.gov</a:t>
            </a:r>
            <a:endParaRPr lang="en-US" dirty="0" smtClean="0"/>
          </a:p>
          <a:p>
            <a:pPr marL="342900" lvl="1" indent="-342900">
              <a:buFont typeface="Arial" pitchFamily="34" charset="0"/>
              <a:buChar char="•"/>
            </a:pPr>
            <a:endParaRPr lang="en-US" u="sng" dirty="0" smtClean="0"/>
          </a:p>
          <a:p>
            <a:pPr marL="342900" lvl="1" indent="-342900">
              <a:buFont typeface="Arial" pitchFamily="34" charset="0"/>
              <a:buChar char="•"/>
            </a:pPr>
            <a:r>
              <a:rPr lang="en-US" u="sng" dirty="0" smtClean="0"/>
              <a:t>Requires</a:t>
            </a:r>
            <a:r>
              <a:rPr lang="en-US" dirty="0" smtClean="0"/>
              <a:t> </a:t>
            </a:r>
            <a:r>
              <a:rPr lang="en-US" dirty="0"/>
              <a:t>Free UMLS Terminology Services (UTS) account: </a:t>
            </a:r>
            <a:r>
              <a:rPr lang="en-US" dirty="0">
                <a:hlinkClick r:id="rId5"/>
              </a:rPr>
              <a:t>https://uts.nlm.nih.gov</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D7CBDA0-D981-4549-9878-7B6EAAB652ED}" type="slidenum">
              <a:rPr lang="en-US" smtClean="0"/>
              <a:t>9</a:t>
            </a:fld>
            <a:endParaRPr lang="en-US" dirty="0"/>
          </a:p>
        </p:txBody>
      </p:sp>
    </p:spTree>
    <p:extLst>
      <p:ext uri="{BB962C8B-B14F-4D97-AF65-F5344CB8AC3E}">
        <p14:creationId xmlns:p14="http://schemas.microsoft.com/office/powerpoint/2010/main" val="3917880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API_Webinar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API_Webinar_Master</Template>
  <TotalTime>1170</TotalTime>
  <Words>519</Words>
  <Application>Microsoft Office PowerPoint</Application>
  <PresentationFormat>On-screen Show (4:3)</PresentationFormat>
  <Paragraphs>105</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API_Webinar_Master</vt:lpstr>
      <vt:lpstr>MetaMap/MTI Web API</vt:lpstr>
      <vt:lpstr>MetaMap/MTI Web API</vt:lpstr>
      <vt:lpstr>PowerPoint Presentation</vt:lpstr>
      <vt:lpstr>MetaMap/MTI Web API</vt:lpstr>
      <vt:lpstr>MetaMap/MTI Web API</vt:lpstr>
      <vt:lpstr>MetaMap/MTI Web API</vt:lpstr>
      <vt:lpstr>MetaMap/MTI Web API Uses</vt:lpstr>
      <vt:lpstr>Downloadable MetaMap</vt:lpstr>
      <vt:lpstr>MetaMap/MTI Web API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NLM API Showcase</dc:title>
  <dc:creator>Mork, James (NIH/NLM/LHC) [C]</dc:creator>
  <cp:lastModifiedBy>Mork, James (NIH/NLM/LHC) [C]</cp:lastModifiedBy>
  <cp:revision>66</cp:revision>
  <cp:lastPrinted>2012-04-03T17:57:24Z</cp:lastPrinted>
  <dcterms:created xsi:type="dcterms:W3CDTF">2012-03-29T12:00:38Z</dcterms:created>
  <dcterms:modified xsi:type="dcterms:W3CDTF">2012-04-04T11:36:54Z</dcterms:modified>
</cp:coreProperties>
</file>